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00850" cy="99329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232" autoAdjust="0"/>
    <p:restoredTop sz="94660"/>
  </p:normalViewPr>
  <p:slideViewPr>
    <p:cSldViewPr snapToGrid="0">
      <p:cViewPr varScale="1">
        <p:scale>
          <a:sx n="87" d="100"/>
          <a:sy n="87" d="100"/>
        </p:scale>
        <p:origin x="1022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6571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0162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874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1900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048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987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6014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007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551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922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253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983151-637C-4E13-938E-1311D654419C}" type="datetimeFigureOut">
              <a:rPr lang="en-GB" smtClean="0"/>
              <a:t>02/12/2022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66C07-3B82-42CD-A243-6B869D352D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969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Diagonal Corner Rectangle 4"/>
          <p:cNvSpPr/>
          <p:nvPr/>
        </p:nvSpPr>
        <p:spPr>
          <a:xfrm>
            <a:off x="74762" y="84461"/>
            <a:ext cx="1538378" cy="700542"/>
          </a:xfrm>
          <a:prstGeom prst="snip2Diag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b="1" dirty="0" smtClean="0">
                <a:latin typeface="HfW cursive top loops" panose="00000500000000000000" pitchFamily="2" charset="0"/>
              </a:rPr>
              <a:t>Phonics</a:t>
            </a:r>
            <a:endParaRPr lang="en-GB" sz="2400" b="1" dirty="0">
              <a:latin typeface="HfW cursive top loops" panose="00000500000000000000" pitchFamily="2" charset="0"/>
            </a:endParaRPr>
          </a:p>
        </p:txBody>
      </p:sp>
      <p:pic>
        <p:nvPicPr>
          <p:cNvPr id="1026" name="Picture 2" descr="https://lh6.googleusercontent.com/J3UaYukweL65HbnlHijFKSyFBdpb2Z3XM9Jf4PbYcBG5aqIvKyDpvBjsm2e5CTeGaplsCjRAbPZf9byma8C8YfjIcwhN9_INBDe0PF4yjD9m1vd_GCw0YLxAZyEQdX3KyU5AGPk=s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8042" y="84461"/>
            <a:ext cx="868901" cy="804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613140" y="162906"/>
            <a:ext cx="910949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HfW cursive top loops" panose="00000500000000000000" pitchFamily="2" charset="0"/>
              </a:rPr>
              <a:t>At St Bernadette, we believe that Reading is an essential life skill and that good phon</a:t>
            </a:r>
            <a:r>
              <a:rPr lang="en-GB" sz="1600" dirty="0" smtClean="0">
                <a:latin typeface="HfW cursive" panose="00000500000000000000" pitchFamily="2" charset="0"/>
              </a:rPr>
              <a:t>i</a:t>
            </a:r>
            <a:r>
              <a:rPr lang="en-US" sz="1600" dirty="0" smtClean="0">
                <a:latin typeface="HfW cursive" panose="00000500000000000000" pitchFamily="2" charset="0"/>
              </a:rPr>
              <a:t>cs teaching </a:t>
            </a:r>
            <a:r>
              <a:rPr lang="en-US" sz="1600" dirty="0">
                <a:latin typeface="HfW cursive" panose="00000500000000000000" pitchFamily="2" charset="0"/>
              </a:rPr>
              <a:t>is crucial to unlocking the reading code.</a:t>
            </a:r>
            <a:endParaRPr lang="en-GB" sz="1600" dirty="0">
              <a:latin typeface="HfW cursive" panose="00000500000000000000" pitchFamily="2" charset="0"/>
            </a:endParaRPr>
          </a:p>
          <a:p>
            <a:pPr algn="ctr"/>
            <a:r>
              <a:rPr lang="en-GB" sz="1600" dirty="0" smtClean="0">
                <a:latin typeface="HfW cursive top loops" panose="00000500000000000000" pitchFamily="2" charset="0"/>
              </a:rPr>
              <a:t>.</a:t>
            </a:r>
            <a:endParaRPr lang="en-GB" sz="1600" dirty="0">
              <a:latin typeface="HfW cursive top loops" panose="000005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5744" y="2778097"/>
            <a:ext cx="601413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HfW cursive top loops" panose="00000500000000000000" pitchFamily="2" charset="0"/>
              </a:rPr>
              <a:t>Implementation: how do we achieve our aims?</a:t>
            </a:r>
            <a:endParaRPr lang="en-GB" sz="1600" u="sng" dirty="0">
              <a:latin typeface="HfW cursive top loops" panose="00000500000000000000" pitchFamily="2" charset="0"/>
            </a:endParaRPr>
          </a:p>
        </p:txBody>
      </p:sp>
      <p:pic>
        <p:nvPicPr>
          <p:cNvPr id="10" name="Picture 9" descr="target symbol (817749) | Icons | Design Bundles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45" t="11111" r="20987" b="12345"/>
          <a:stretch/>
        </p:blipFill>
        <p:spPr bwMode="auto">
          <a:xfrm>
            <a:off x="169366" y="888520"/>
            <a:ext cx="693276" cy="5597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242245" y="1507719"/>
            <a:ext cx="2498224" cy="1072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b="1" dirty="0">
              <a:solidFill>
                <a:schemeClr val="tx1"/>
              </a:solidFill>
              <a:latin typeface="HfW cursive top loops" panose="00000500000000000000" pitchFamily="2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043358" y="1535730"/>
            <a:ext cx="2458916" cy="107262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latin typeface="HfW cursive" panose="00000500000000000000" pitchFamily="2" charset="0"/>
              </a:rPr>
              <a:t>Provide children </a:t>
            </a:r>
            <a:r>
              <a:rPr lang="en-US" sz="1000" dirty="0" smtClean="0">
                <a:latin typeface="HfW cursive" panose="00000500000000000000" pitchFamily="2" charset="0"/>
              </a:rPr>
              <a:t>with phonically decodable </a:t>
            </a:r>
            <a:r>
              <a:rPr lang="en-US" sz="1000" dirty="0">
                <a:latin typeface="HfW cursive" panose="00000500000000000000" pitchFamily="2" charset="0"/>
              </a:rPr>
              <a:t>books that </a:t>
            </a:r>
            <a:r>
              <a:rPr lang="en-US" sz="1000" dirty="0" smtClean="0">
                <a:latin typeface="HfW cursive" panose="00000500000000000000" pitchFamily="2" charset="0"/>
              </a:rPr>
              <a:t> match </a:t>
            </a:r>
            <a:r>
              <a:rPr lang="en-US" sz="1000" dirty="0">
                <a:latin typeface="HfW cursive" panose="00000500000000000000" pitchFamily="2" charset="0"/>
              </a:rPr>
              <a:t>their phonic </a:t>
            </a:r>
            <a:r>
              <a:rPr lang="en-US" sz="1000" dirty="0" smtClean="0">
                <a:latin typeface="HfW cursive" panose="00000500000000000000" pitchFamily="2" charset="0"/>
              </a:rPr>
              <a:t>knowledge </a:t>
            </a:r>
            <a:r>
              <a:rPr lang="en-US" sz="1000" dirty="0">
                <a:latin typeface="HfW cursive" panose="00000500000000000000" pitchFamily="2" charset="0"/>
              </a:rPr>
              <a:t>so </a:t>
            </a:r>
            <a:r>
              <a:rPr lang="en-US" sz="1000" dirty="0" smtClean="0">
                <a:latin typeface="HfW cursive" panose="00000500000000000000" pitchFamily="2" charset="0"/>
              </a:rPr>
              <a:t> that they </a:t>
            </a:r>
            <a:r>
              <a:rPr lang="en-US" sz="1000" dirty="0">
                <a:latin typeface="HfW cursive" panose="00000500000000000000" pitchFamily="2" charset="0"/>
              </a:rPr>
              <a:t>can be successful </a:t>
            </a:r>
            <a:r>
              <a:rPr lang="en-US" sz="1000" dirty="0" smtClean="0">
                <a:latin typeface="HfW cursive" panose="00000500000000000000" pitchFamily="2" charset="0"/>
              </a:rPr>
              <a:t>and enjoy reading at home</a:t>
            </a:r>
            <a:endParaRPr lang="en-GB" sz="1000" b="1" dirty="0">
              <a:solidFill>
                <a:schemeClr val="tx1"/>
              </a:solidFill>
              <a:latin typeface="HfW cursive" panose="00000500000000000000" pitchFamily="2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6143445" y="1551419"/>
            <a:ext cx="2429570" cy="105693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b="1" dirty="0">
              <a:solidFill>
                <a:schemeClr val="tx1"/>
              </a:solidFill>
              <a:latin typeface="HfW cursive top loops" panose="00000500000000000000" pitchFamily="2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375205" y="1583617"/>
            <a:ext cx="2254244" cy="10641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dirty="0">
                <a:latin typeface="HfW cursive" panose="00000500000000000000" pitchFamily="2" charset="0"/>
              </a:rPr>
              <a:t>Ensure the highest number of children possible pass the phonics screening check, with expectations that are aspirational yet achievable.</a:t>
            </a:r>
            <a:endParaRPr lang="en-GB" sz="1000" dirty="0">
              <a:latin typeface="HfW cursive" panose="00000500000000000000" pitchFamily="2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85744" y="957942"/>
            <a:ext cx="314001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HfW cursive top loops" panose="00000500000000000000" pitchFamily="2" charset="0"/>
              </a:rPr>
              <a:t>Intent: we aim to...</a:t>
            </a:r>
            <a:endParaRPr lang="en-GB" sz="1600" u="sng" dirty="0">
              <a:latin typeface="HfW cursive top loops" panose="00000500000000000000" pitchFamily="2" charset="0"/>
            </a:endParaRPr>
          </a:p>
        </p:txBody>
      </p:sp>
      <p:pic>
        <p:nvPicPr>
          <p:cNvPr id="30" name="Picture 29" descr="Implementation icon Images, Stock Photos &amp; Vectors | Shutterstock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47" t="13714" r="19544" b="38857"/>
          <a:stretch/>
        </p:blipFill>
        <p:spPr bwMode="auto">
          <a:xfrm>
            <a:off x="244608" y="2711545"/>
            <a:ext cx="618034" cy="5057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244608" y="3277862"/>
            <a:ext cx="1971542" cy="821360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>
                <a:solidFill>
                  <a:schemeClr val="tx1"/>
                </a:solidFill>
                <a:latin typeface="HfW precursive" panose="00000500000000000000" pitchFamily="2" charset="0"/>
              </a:rPr>
              <a:t>Phonics is taught daily and has a regular slot on all class timetables.</a:t>
            </a:r>
            <a:endParaRPr lang="en-GB" sz="100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2334359" y="3105325"/>
            <a:ext cx="3175170" cy="984628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>
                <a:solidFill>
                  <a:schemeClr val="tx1"/>
                </a:solidFill>
                <a:latin typeface="HfW precursive" panose="00000500000000000000" pitchFamily="2" charset="0"/>
              </a:rPr>
              <a:t>Children have access to phonetically decodable books to read at home. Books are carefully matched to the child’s phonic ability.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222241" y="4215685"/>
            <a:ext cx="2038359" cy="1232616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>
                <a:solidFill>
                  <a:schemeClr val="tx1"/>
                </a:solidFill>
                <a:latin typeface="HfW precursive" panose="00000500000000000000" pitchFamily="2" charset="0"/>
              </a:rPr>
              <a:t>Phonics is taught in whole class sessions led by the teacher, who explicitly models strategies &amp; skills.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5683395" y="3097882"/>
            <a:ext cx="2714449" cy="1263806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Children </a:t>
            </a:r>
            <a:r>
              <a:rPr lang="en-US" sz="10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in Pre School are </a:t>
            </a:r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introduced to daily Phase 1 phonics sessions developing speaking and listening skills. Children learn to become attuned to the sounds and begin to develop oral blending and segmenting skills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5675215" y="4471393"/>
            <a:ext cx="2757984" cy="1068218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Children are regularly assessed at key points in the term using Phonics Tracker, which follows the Monster Phonics teaching progression</a:t>
            </a:r>
            <a:r>
              <a:rPr lang="en-GB" sz="10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. Interventions are quickly provided to help close any gaps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8573014" y="3750204"/>
            <a:ext cx="3173967" cy="1807802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000" dirty="0" smtClean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r>
              <a:rPr lang="en-US" sz="10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For </a:t>
            </a:r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Phonics provision is in place for children in Y2-6 who have been identified as needing support.  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Interventions will look different children and will include: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1:1 Precision Teaching sessions.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1:1 interventions focused on blending and segmenting.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Small group interventions focused on teaching graphemes/blending and segmenting.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  <a:p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 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955999" y="5558006"/>
            <a:ext cx="60982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u="sng" dirty="0" smtClean="0">
                <a:latin typeface="HfW cursive top loops" panose="00000500000000000000" pitchFamily="2" charset="0"/>
              </a:rPr>
              <a:t>Impact: how will we know we achieved our aims?</a:t>
            </a:r>
            <a:endParaRPr lang="en-GB" u="sng" dirty="0">
              <a:latin typeface="HfW cursive top loops" panose="00000500000000000000" pitchFamily="2" charset="0"/>
            </a:endParaRPr>
          </a:p>
        </p:txBody>
      </p:sp>
      <p:pic>
        <p:nvPicPr>
          <p:cNvPr id="42" name="Picture 41" descr="Circle okay tick icon - Free Daily Icon Set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98" y="5448302"/>
            <a:ext cx="545246" cy="488212"/>
          </a:xfrm>
          <a:prstGeom prst="rect">
            <a:avLst/>
          </a:prstGeom>
          <a:noFill/>
          <a:ln>
            <a:noFill/>
          </a:ln>
        </p:spPr>
      </p:pic>
      <p:sp>
        <p:nvSpPr>
          <p:cNvPr id="44" name="Rounded Rectangle 43"/>
          <p:cNvSpPr/>
          <p:nvPr/>
        </p:nvSpPr>
        <p:spPr>
          <a:xfrm>
            <a:off x="5926483" y="5882916"/>
            <a:ext cx="2863492" cy="816417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>
                <a:solidFill>
                  <a:schemeClr val="tx1"/>
                </a:solidFill>
                <a:latin typeface="HfW precursive" panose="00000500000000000000" pitchFamily="2" charset="0"/>
              </a:rPr>
              <a:t>By implementing high- quality intervention effectively and promptly, the majority of children become fluent confident readers by the end of KS1.</a:t>
            </a:r>
            <a:endParaRPr lang="en-GB" sz="100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2988287" y="5873753"/>
            <a:ext cx="2391730" cy="82106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Children can decode, segment and blend </a:t>
            </a:r>
            <a:r>
              <a:rPr lang="en-US" sz="10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confidently by </a:t>
            </a:r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the end of Year </a:t>
            </a:r>
            <a:r>
              <a:rPr lang="en-US" sz="10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1</a:t>
            </a:r>
            <a:endParaRPr lang="en-GB" sz="1000" b="1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46" name="Rounded Rectangle 45"/>
          <p:cNvSpPr/>
          <p:nvPr/>
        </p:nvSpPr>
        <p:spPr>
          <a:xfrm>
            <a:off x="74762" y="5873751"/>
            <a:ext cx="2528413" cy="82106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Children in Pre School develop speaking and listening skills and are ready to begin oral blending and segmenting when they start Reception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9429882" y="5873751"/>
            <a:ext cx="2144889" cy="81188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>
                <a:solidFill>
                  <a:schemeClr val="tx1"/>
                </a:solidFill>
                <a:latin typeface="HfW precursive" panose="00000500000000000000" pitchFamily="2" charset="0"/>
              </a:rPr>
              <a:t>A high number of children pass the phonics screening check at the end of Year 1.</a:t>
            </a:r>
            <a:endParaRPr lang="en-GB" sz="100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pic>
        <p:nvPicPr>
          <p:cNvPr id="50" name="Picture 49" descr="Speech Bubble Icon Vector Art, Icons, and Graphics for Free Download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66" b="14000"/>
          <a:stretch/>
        </p:blipFill>
        <p:spPr bwMode="auto">
          <a:xfrm>
            <a:off x="10832233" y="1191316"/>
            <a:ext cx="540617" cy="31004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1" name="Rounded Rectangle 50"/>
          <p:cNvSpPr/>
          <p:nvPr/>
        </p:nvSpPr>
        <p:spPr>
          <a:xfrm>
            <a:off x="2334359" y="4196674"/>
            <a:ext cx="3159117" cy="1342937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Daily teaching of Monster Phonics throughout EYFS and </a:t>
            </a:r>
            <a:r>
              <a:rPr lang="en-US" sz="10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KS1. </a:t>
            </a:r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All children have access to daily systematic </a:t>
            </a:r>
            <a:r>
              <a:rPr lang="en-US" sz="10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synthetics teaching. </a:t>
            </a:r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Fidelity with the schools SSP, means </a:t>
            </a:r>
            <a:r>
              <a:rPr lang="en-US" sz="10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that all </a:t>
            </a:r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relevant learning environments have Monster Phonics displays and </a:t>
            </a:r>
            <a:r>
              <a:rPr lang="en-US" sz="10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resources to support the children.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8631780" y="2935962"/>
            <a:ext cx="3056434" cy="683799"/>
          </a:xfrm>
          <a:prstGeom prst="roundRect">
            <a:avLst/>
          </a:prstGeom>
          <a:solidFill>
            <a:schemeClr val="bg1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000" dirty="0">
                <a:solidFill>
                  <a:schemeClr val="tx1"/>
                </a:solidFill>
                <a:latin typeface="HfW precursive" panose="00000500000000000000" pitchFamily="2" charset="0"/>
              </a:rPr>
              <a:t>Ensure all new staff are fully trained and confident to teach Monster </a:t>
            </a:r>
            <a:r>
              <a:rPr lang="en-US" sz="1000" dirty="0" smtClean="0">
                <a:solidFill>
                  <a:schemeClr val="tx1"/>
                </a:solidFill>
                <a:latin typeface="HfW precursive" panose="00000500000000000000" pitchFamily="2" charset="0"/>
              </a:rPr>
              <a:t>Phonics and all staff are up to date with training.</a:t>
            </a:r>
            <a:endParaRPr lang="en-GB" sz="1000" dirty="0">
              <a:solidFill>
                <a:schemeClr val="tx1"/>
              </a:solidFill>
              <a:latin typeface="HfW precursive" panose="00000500000000000000" pitchFamily="2" charset="0"/>
            </a:endParaRPr>
          </a:p>
        </p:txBody>
      </p:sp>
      <p:pic>
        <p:nvPicPr>
          <p:cNvPr id="39" name="docshape20" descr="Reading icon in iOS Style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197" y="1196047"/>
            <a:ext cx="363220" cy="36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docshape22" descr="Interaction - Free people icons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344" y="1182651"/>
            <a:ext cx="332740" cy="285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docshape21" descr="Read Book icon PNG and SVG Vector Free Download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119" y="1219020"/>
            <a:ext cx="308610" cy="254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docshape23" descr="Helping hand - Free hands and gestures icons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011" y="1113602"/>
            <a:ext cx="337185" cy="356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docshape19" descr="business success Icon - Download business success Icon 1000131 | Noun  Project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0" y="1062107"/>
            <a:ext cx="299085" cy="448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Box 56"/>
          <p:cNvSpPr txBox="1"/>
          <p:nvPr/>
        </p:nvSpPr>
        <p:spPr>
          <a:xfrm flipH="1">
            <a:off x="315598" y="1573087"/>
            <a:ext cx="22875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HfW cursive" panose="00000500000000000000" pitchFamily="2" charset="0"/>
              </a:rPr>
              <a:t>Teach daily phonics through a high- </a:t>
            </a:r>
            <a:r>
              <a:rPr lang="en-GB" sz="900" dirty="0" smtClean="0">
                <a:latin typeface="HfW cursive" panose="00000500000000000000" pitchFamily="2" charset="0"/>
              </a:rPr>
              <a:t>quality systematic phonics programme </a:t>
            </a:r>
            <a:r>
              <a:rPr lang="en-GB" sz="900" dirty="0">
                <a:latin typeface="HfW cursive" panose="00000500000000000000" pitchFamily="2" charset="0"/>
              </a:rPr>
              <a:t>and consistently implement it to equip children with the skills they need to decode and become fluent readers</a:t>
            </a:r>
          </a:p>
        </p:txBody>
      </p:sp>
      <p:sp>
        <p:nvSpPr>
          <p:cNvPr id="58" name="TextBox 57"/>
          <p:cNvSpPr txBox="1"/>
          <p:nvPr/>
        </p:nvSpPr>
        <p:spPr>
          <a:xfrm flipH="1">
            <a:off x="6214441" y="1616624"/>
            <a:ext cx="22875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>
                <a:latin typeface="HfW cursive" panose="00000500000000000000" pitchFamily="2" charset="0"/>
              </a:rPr>
              <a:t>Quickly identify children not making the expected progress in phonics and provide targeted interventions</a:t>
            </a:r>
            <a:endParaRPr lang="en-GB" sz="10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4271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3953</TotalTime>
  <Words>453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HfW cursive</vt:lpstr>
      <vt:lpstr>HfW cursive top loops</vt:lpstr>
      <vt:lpstr>HfW precursive</vt:lpstr>
      <vt:lpstr>Office Theme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Aimee Collett</dc:creator>
  <cp:lastModifiedBy>Sarah Gregory</cp:lastModifiedBy>
  <cp:revision>48</cp:revision>
  <cp:lastPrinted>2022-04-04T07:02:05Z</cp:lastPrinted>
  <dcterms:created xsi:type="dcterms:W3CDTF">2022-04-02T15:05:55Z</dcterms:created>
  <dcterms:modified xsi:type="dcterms:W3CDTF">2022-12-02T10:39:30Z</dcterms:modified>
</cp:coreProperties>
</file>