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32" autoAdjust="0"/>
    <p:restoredTop sz="94660"/>
  </p:normalViewPr>
  <p:slideViewPr>
    <p:cSldViewPr snapToGrid="0">
      <p:cViewPr varScale="1">
        <p:scale>
          <a:sx n="87" d="100"/>
          <a:sy n="87" d="100"/>
        </p:scale>
        <p:origin x="102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222657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621016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983151-637C-4E13-938E-1311D654419C}"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14287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983151-637C-4E13-938E-1311D654419C}"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4038190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983151-637C-4E13-938E-1311D654419C}" type="datetimeFigureOut">
              <a:rPr lang="en-GB" smtClean="0"/>
              <a:t>11/01/2023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606048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983151-637C-4E13-938E-1311D654419C}" type="datetimeFigureOut">
              <a:rPr lang="en-GB" smtClean="0"/>
              <a:t>11/01/2023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455987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83151-637C-4E13-938E-1311D654419C}" type="datetimeFigureOut">
              <a:rPr lang="en-GB" smtClean="0"/>
              <a:t>11/01/2023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410601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597007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11/01/2023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975551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37292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11/01/2023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232253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83151-637C-4E13-938E-1311D654419C}" type="datetimeFigureOut">
              <a:rPr lang="en-GB" smtClean="0"/>
              <a:t>11/01/2023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266C07-3B82-42CD-A243-6B869D352DD0}" type="slidenum">
              <a:rPr lang="en-GB" smtClean="0"/>
              <a:t>‹#›</a:t>
            </a:fld>
            <a:endParaRPr lang="en-GB"/>
          </a:p>
        </p:txBody>
      </p:sp>
    </p:spTree>
    <p:extLst>
      <p:ext uri="{BB962C8B-B14F-4D97-AF65-F5344CB8AC3E}">
        <p14:creationId xmlns:p14="http://schemas.microsoft.com/office/powerpoint/2010/main" val="1624969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74761" y="84462"/>
            <a:ext cx="1622153" cy="700542"/>
          </a:xfrm>
          <a:prstGeom prst="snip2Diag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latin typeface="HfW cursive top loops" panose="00000500000000000000" pitchFamily="2" charset="0"/>
              </a:rPr>
              <a:t>Religious</a:t>
            </a:r>
          </a:p>
          <a:p>
            <a:r>
              <a:rPr lang="en-GB" sz="2000" b="1" dirty="0" smtClean="0">
                <a:latin typeface="HfW cursive top loops" panose="00000500000000000000" pitchFamily="2" charset="0"/>
              </a:rPr>
              <a:t>Education</a:t>
            </a:r>
            <a:endParaRPr lang="en-GB" sz="2000" b="1" dirty="0">
              <a:latin typeface="HfW cursive top loops" panose="00000500000000000000" pitchFamily="2" charset="0"/>
            </a:endParaRPr>
          </a:p>
        </p:txBody>
      </p:sp>
      <p:pic>
        <p:nvPicPr>
          <p:cNvPr id="1026" name="Picture 2" descr="https://lh6.googleusercontent.com/J3UaYukweL65HbnlHijFKSyFBdpb2Z3XM9Jf4PbYcBG5aqIvKyDpvBjsm2e5CTeGaplsCjRAbPZf9byma8C8YfjIcwhN9_INBDe0PF4yjD9m1vd_GCw0YLxAZyEQdX3KyU5AGPk=s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78042" y="84461"/>
            <a:ext cx="868901" cy="8040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13140" y="215660"/>
            <a:ext cx="9109494" cy="584775"/>
          </a:xfrm>
          <a:prstGeom prst="rect">
            <a:avLst/>
          </a:prstGeom>
          <a:noFill/>
        </p:spPr>
        <p:txBody>
          <a:bodyPr wrap="square" rtlCol="0">
            <a:spAutoFit/>
          </a:bodyPr>
          <a:lstStyle/>
          <a:p>
            <a:pPr algn="ctr"/>
            <a:r>
              <a:rPr lang="en-GB" sz="1600" dirty="0" smtClean="0">
                <a:latin typeface="HfW cursive top loops" panose="00000500000000000000" pitchFamily="2" charset="0"/>
              </a:rPr>
              <a:t>At St Bernadette, </a:t>
            </a:r>
            <a:r>
              <a:rPr lang="en-GB" sz="1600" dirty="0" smtClean="0">
                <a:latin typeface="HfW cursive top loops" panose="00000500000000000000" pitchFamily="2" charset="0"/>
              </a:rPr>
              <a:t>our Mission Statement is Living and Learning Through Christ.</a:t>
            </a:r>
          </a:p>
          <a:p>
            <a:pPr algn="ctr"/>
            <a:r>
              <a:rPr lang="en-GB" sz="1600" dirty="0" smtClean="0">
                <a:latin typeface="HfW cursive top loops" panose="00000500000000000000" pitchFamily="2" charset="0"/>
              </a:rPr>
              <a:t>We believe in the key values of tolerance, kindness, forgiveness, respect and love.</a:t>
            </a:r>
            <a:endParaRPr lang="en-GB" sz="1600" dirty="0">
              <a:latin typeface="HfW cursive top loops" panose="00000500000000000000" pitchFamily="2" charset="0"/>
            </a:endParaRPr>
          </a:p>
        </p:txBody>
      </p:sp>
      <p:sp>
        <p:nvSpPr>
          <p:cNvPr id="8" name="TextBox 7"/>
          <p:cNvSpPr txBox="1"/>
          <p:nvPr/>
        </p:nvSpPr>
        <p:spPr>
          <a:xfrm>
            <a:off x="985744" y="2778097"/>
            <a:ext cx="6014131" cy="338554"/>
          </a:xfrm>
          <a:prstGeom prst="rect">
            <a:avLst/>
          </a:prstGeom>
          <a:noFill/>
        </p:spPr>
        <p:txBody>
          <a:bodyPr wrap="square" rtlCol="0">
            <a:spAutoFit/>
          </a:bodyPr>
          <a:lstStyle/>
          <a:p>
            <a:r>
              <a:rPr lang="en-GB" sz="1600" u="sng" dirty="0" smtClean="0">
                <a:latin typeface="HfW cursive top loops" panose="00000500000000000000" pitchFamily="2" charset="0"/>
              </a:rPr>
              <a:t>Implementation: how do we achieve our aims?</a:t>
            </a:r>
            <a:endParaRPr lang="en-GB" sz="1600" u="sng" dirty="0">
              <a:latin typeface="HfW cursive top loops" panose="00000500000000000000" pitchFamily="2" charset="0"/>
            </a:endParaRPr>
          </a:p>
        </p:txBody>
      </p:sp>
      <p:pic>
        <p:nvPicPr>
          <p:cNvPr id="10" name="Picture 9" descr="target symbol (817749) | Icons | Design Bundles"/>
          <p:cNvPicPr/>
          <p:nvPr/>
        </p:nvPicPr>
        <p:blipFill rotWithShape="1">
          <a:blip r:embed="rId3" cstate="print">
            <a:extLst>
              <a:ext uri="{28A0092B-C50C-407E-A947-70E740481C1C}">
                <a14:useLocalDpi xmlns:a14="http://schemas.microsoft.com/office/drawing/2010/main" val="0"/>
              </a:ext>
            </a:extLst>
          </a:blip>
          <a:srcRect l="23045" t="11111" r="20987" b="12345"/>
          <a:stretch/>
        </p:blipFill>
        <p:spPr bwMode="auto">
          <a:xfrm>
            <a:off x="169366" y="888520"/>
            <a:ext cx="693276" cy="559711"/>
          </a:xfrm>
          <a:prstGeom prst="rect">
            <a:avLst/>
          </a:prstGeom>
          <a:noFill/>
          <a:ln>
            <a:noFill/>
          </a:ln>
          <a:extLst>
            <a:ext uri="{53640926-AAD7-44D8-BBD7-CCE9431645EC}">
              <a14:shadowObscured xmlns:a14="http://schemas.microsoft.com/office/drawing/2010/main"/>
            </a:ext>
          </a:extLst>
        </p:spPr>
      </p:pic>
      <p:sp>
        <p:nvSpPr>
          <p:cNvPr id="11" name="Rounded Rectangle 10"/>
          <p:cNvSpPr/>
          <p:nvPr/>
        </p:nvSpPr>
        <p:spPr>
          <a:xfrm>
            <a:off x="121884" y="1543577"/>
            <a:ext cx="1871610" cy="1072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Teach children about God’s love, forgiveness and kindness.</a:t>
            </a:r>
            <a:endParaRPr lang="en-GB" sz="1000" b="1" dirty="0">
              <a:solidFill>
                <a:schemeClr val="tx1"/>
              </a:solidFill>
              <a:latin typeface="HfW cursive top loops" panose="00000500000000000000" pitchFamily="2" charset="0"/>
            </a:endParaRPr>
          </a:p>
        </p:txBody>
      </p:sp>
      <p:sp>
        <p:nvSpPr>
          <p:cNvPr id="15" name="Rounded Rectangle 14"/>
          <p:cNvSpPr/>
          <p:nvPr/>
        </p:nvSpPr>
        <p:spPr>
          <a:xfrm>
            <a:off x="2073049" y="1543577"/>
            <a:ext cx="1940621" cy="1072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Provide </a:t>
            </a:r>
            <a:r>
              <a:rPr lang="en-GB" sz="1000" b="1" dirty="0" smtClean="0">
                <a:solidFill>
                  <a:schemeClr val="tx1"/>
                </a:solidFill>
                <a:latin typeface="HfW cursive top loops" panose="00000500000000000000" pitchFamily="2" charset="0"/>
              </a:rPr>
              <a:t>children with opportunities to pray.</a:t>
            </a:r>
            <a:endParaRPr lang="en-GB" sz="1000" b="1" dirty="0">
              <a:solidFill>
                <a:schemeClr val="tx1"/>
              </a:solidFill>
              <a:latin typeface="HfW cursive top loops" panose="00000500000000000000" pitchFamily="2" charset="0"/>
            </a:endParaRPr>
          </a:p>
        </p:txBody>
      </p:sp>
      <p:sp>
        <p:nvSpPr>
          <p:cNvPr id="16" name="Rounded Rectangle 15"/>
          <p:cNvSpPr/>
          <p:nvPr/>
        </p:nvSpPr>
        <p:spPr>
          <a:xfrm>
            <a:off x="4101380" y="1559267"/>
            <a:ext cx="1991265" cy="10569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Teach children to respect, listen to and care for others in our local community and the wider world.</a:t>
            </a:r>
            <a:endParaRPr lang="en-GB" sz="1000" b="1" dirty="0">
              <a:solidFill>
                <a:schemeClr val="tx1"/>
              </a:solidFill>
              <a:latin typeface="HfW cursive top loops" panose="00000500000000000000" pitchFamily="2" charset="0"/>
            </a:endParaRPr>
          </a:p>
        </p:txBody>
      </p:sp>
      <p:sp>
        <p:nvSpPr>
          <p:cNvPr id="17" name="Rounded Rectangle 16"/>
          <p:cNvSpPr/>
          <p:nvPr/>
        </p:nvSpPr>
        <p:spPr>
          <a:xfrm>
            <a:off x="6143445" y="1551421"/>
            <a:ext cx="1916823" cy="10569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Deliver engaging and cross curricular RE lessons.</a:t>
            </a:r>
            <a:endParaRPr lang="en-GB" sz="1000" b="1" dirty="0">
              <a:solidFill>
                <a:schemeClr val="tx1"/>
              </a:solidFill>
              <a:latin typeface="HfW cursive top loops" panose="00000500000000000000" pitchFamily="2" charset="0"/>
            </a:endParaRPr>
          </a:p>
        </p:txBody>
      </p:sp>
      <p:sp>
        <p:nvSpPr>
          <p:cNvPr id="18" name="Rounded Rectangle 17"/>
          <p:cNvSpPr/>
          <p:nvPr/>
        </p:nvSpPr>
        <p:spPr>
          <a:xfrm>
            <a:off x="8161867" y="1543577"/>
            <a:ext cx="1896533" cy="10641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Inspire children to live out the Catholic faith and engage them in learning about Christianity as well as other faiths.</a:t>
            </a:r>
            <a:endParaRPr lang="en-GB" sz="1000" b="1" dirty="0">
              <a:solidFill>
                <a:schemeClr val="tx1"/>
              </a:solidFill>
              <a:latin typeface="HfW cursive top loops" panose="00000500000000000000" pitchFamily="2" charset="0"/>
            </a:endParaRPr>
          </a:p>
        </p:txBody>
      </p:sp>
      <p:sp>
        <p:nvSpPr>
          <p:cNvPr id="19" name="Rounded Rectangle 18"/>
          <p:cNvSpPr/>
          <p:nvPr/>
        </p:nvSpPr>
        <p:spPr>
          <a:xfrm>
            <a:off x="10159999" y="1448231"/>
            <a:ext cx="1896533" cy="11532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Support children to </a:t>
            </a:r>
            <a:r>
              <a:rPr lang="en-GB" sz="1000" b="1" dirty="0">
                <a:solidFill>
                  <a:schemeClr val="tx1"/>
                </a:solidFill>
                <a:latin typeface="HfW cursive top loops" panose="00000500000000000000" pitchFamily="2" charset="0"/>
              </a:rPr>
              <a:t> </a:t>
            </a:r>
            <a:r>
              <a:rPr lang="en-GB" sz="1000" b="1" dirty="0" smtClean="0">
                <a:solidFill>
                  <a:schemeClr val="tx1"/>
                </a:solidFill>
                <a:latin typeface="HfW cursive top loops" panose="00000500000000000000" pitchFamily="2" charset="0"/>
              </a:rPr>
              <a:t>become reflective learners who can ask and answer questions and engage in meaningful discussions in RE lessons.</a:t>
            </a:r>
            <a:endParaRPr lang="en-GB" sz="1000" b="1" dirty="0">
              <a:solidFill>
                <a:schemeClr val="tx1"/>
              </a:solidFill>
              <a:latin typeface="HfW cursive top loops" panose="00000500000000000000" pitchFamily="2" charset="0"/>
            </a:endParaRPr>
          </a:p>
        </p:txBody>
      </p:sp>
      <p:pic>
        <p:nvPicPr>
          <p:cNvPr id="20" name="Picture 19" descr="Black Heart Vector Art, Icons, and Graphics for Free Downloa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5744" y="1228666"/>
            <a:ext cx="270510" cy="266700"/>
          </a:xfrm>
          <a:prstGeom prst="rect">
            <a:avLst/>
          </a:prstGeom>
          <a:noFill/>
          <a:ln>
            <a:noFill/>
          </a:ln>
        </p:spPr>
      </p:pic>
      <p:pic>
        <p:nvPicPr>
          <p:cNvPr id="24" name="Picture 23" descr="Speech Bubble Kg Clip Art at Clker.com - vector clip art online, royalty  free &amp; public domain"/>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39521" y="1282344"/>
            <a:ext cx="378239" cy="239000"/>
          </a:xfrm>
          <a:prstGeom prst="rect">
            <a:avLst/>
          </a:prstGeom>
          <a:noFill/>
          <a:ln>
            <a:noFill/>
          </a:ln>
        </p:spPr>
      </p:pic>
      <p:sp>
        <p:nvSpPr>
          <p:cNvPr id="29" name="TextBox 28"/>
          <p:cNvSpPr txBox="1"/>
          <p:nvPr/>
        </p:nvSpPr>
        <p:spPr>
          <a:xfrm>
            <a:off x="985744" y="956520"/>
            <a:ext cx="3140015" cy="338554"/>
          </a:xfrm>
          <a:prstGeom prst="rect">
            <a:avLst/>
          </a:prstGeom>
          <a:noFill/>
        </p:spPr>
        <p:txBody>
          <a:bodyPr wrap="square" rtlCol="0">
            <a:spAutoFit/>
          </a:bodyPr>
          <a:lstStyle/>
          <a:p>
            <a:r>
              <a:rPr lang="en-GB" sz="1600" u="sng" dirty="0" smtClean="0">
                <a:latin typeface="HfW cursive top loops" panose="00000500000000000000" pitchFamily="2" charset="0"/>
              </a:rPr>
              <a:t>Intent: we aim to...</a:t>
            </a:r>
            <a:endParaRPr lang="en-GB" sz="1600" u="sng" dirty="0">
              <a:latin typeface="HfW cursive top loops" panose="00000500000000000000" pitchFamily="2" charset="0"/>
            </a:endParaRPr>
          </a:p>
        </p:txBody>
      </p:sp>
      <p:pic>
        <p:nvPicPr>
          <p:cNvPr id="30" name="Picture 29" descr="Implementation icon Images, Stock Photos &amp; Vectors | Shutterstock"/>
          <p:cNvPicPr/>
          <p:nvPr/>
        </p:nvPicPr>
        <p:blipFill rotWithShape="1">
          <a:blip r:embed="rId6">
            <a:extLst>
              <a:ext uri="{28A0092B-C50C-407E-A947-70E740481C1C}">
                <a14:useLocalDpi xmlns:a14="http://schemas.microsoft.com/office/drawing/2010/main" val="0"/>
              </a:ext>
            </a:extLst>
          </a:blip>
          <a:srcRect l="20847" t="13714" r="19544" b="38857"/>
          <a:stretch/>
        </p:blipFill>
        <p:spPr bwMode="auto">
          <a:xfrm>
            <a:off x="244608" y="2711545"/>
            <a:ext cx="618034" cy="505788"/>
          </a:xfrm>
          <a:prstGeom prst="rect">
            <a:avLst/>
          </a:prstGeom>
          <a:noFill/>
          <a:ln>
            <a:noFill/>
          </a:ln>
          <a:extLst>
            <a:ext uri="{53640926-AAD7-44D8-BBD7-CCE9431645EC}">
              <a14:shadowObscured xmlns:a14="http://schemas.microsoft.com/office/drawing/2010/main"/>
            </a:ext>
          </a:extLst>
        </p:spPr>
      </p:pic>
      <p:sp>
        <p:nvSpPr>
          <p:cNvPr id="14" name="Rounded Rectangle 13"/>
          <p:cNvSpPr/>
          <p:nvPr/>
        </p:nvSpPr>
        <p:spPr>
          <a:xfrm>
            <a:off x="244608" y="3277862"/>
            <a:ext cx="1971542" cy="82136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Use updated God Matters scheme and good quality RE resources in lessons</a:t>
            </a:r>
            <a:endParaRPr lang="en-GB" sz="1000" b="1" dirty="0">
              <a:solidFill>
                <a:schemeClr val="tx1"/>
              </a:solidFill>
              <a:latin typeface="HfW cursive top loops" panose="00000500000000000000" pitchFamily="2" charset="0"/>
            </a:endParaRPr>
          </a:p>
        </p:txBody>
      </p:sp>
      <p:sp>
        <p:nvSpPr>
          <p:cNvPr id="32" name="Rounded Rectangle 31"/>
          <p:cNvSpPr/>
          <p:nvPr/>
        </p:nvSpPr>
        <p:spPr>
          <a:xfrm>
            <a:off x="2334359" y="3105325"/>
            <a:ext cx="3175170" cy="764121"/>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Differentiate our lessons to support and challenge learners and regularly assess children’s learning to help move children’s learning on.</a:t>
            </a:r>
            <a:endParaRPr lang="en-GB" sz="1000" b="1" dirty="0">
              <a:solidFill>
                <a:schemeClr val="tx1"/>
              </a:solidFill>
              <a:latin typeface="HfW cursive top loops" panose="00000500000000000000" pitchFamily="2" charset="0"/>
            </a:endParaRPr>
          </a:p>
        </p:txBody>
      </p:sp>
      <p:sp>
        <p:nvSpPr>
          <p:cNvPr id="34" name="Rounded Rectangle 33"/>
          <p:cNvSpPr/>
          <p:nvPr/>
        </p:nvSpPr>
        <p:spPr>
          <a:xfrm>
            <a:off x="222241" y="4159751"/>
            <a:ext cx="2038359" cy="128855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Teach in termly units according to the time in the Liturgical Year and teach 2.5 hours of RE per week.</a:t>
            </a:r>
            <a:endParaRPr lang="en-GB" sz="1000" b="1" dirty="0">
              <a:latin typeface="HfW cursive top loops" panose="00000500000000000000" pitchFamily="2" charset="0"/>
            </a:endParaRPr>
          </a:p>
        </p:txBody>
      </p:sp>
      <p:sp>
        <p:nvSpPr>
          <p:cNvPr id="36" name="Rounded Rectangle 35"/>
          <p:cNvSpPr/>
          <p:nvPr/>
        </p:nvSpPr>
        <p:spPr>
          <a:xfrm>
            <a:off x="5683395" y="3097881"/>
            <a:ext cx="2714449" cy="1510937"/>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Year 1-6 follow 3 day reading plan which gives children the opportunity to develop their vocabulary and understanding of texts through class discussion. Children are supported to answer verbal and written comprehension questions and to develop their speed and fluency.</a:t>
            </a:r>
            <a:endParaRPr lang="en-GB" sz="1000" b="1" dirty="0">
              <a:solidFill>
                <a:schemeClr val="tx1"/>
              </a:solidFill>
              <a:latin typeface="HfW cursive top loops" panose="00000500000000000000" pitchFamily="2" charset="0"/>
            </a:endParaRPr>
          </a:p>
        </p:txBody>
      </p:sp>
      <p:sp>
        <p:nvSpPr>
          <p:cNvPr id="38" name="Rounded Rectangle 37"/>
          <p:cNvSpPr/>
          <p:nvPr/>
        </p:nvSpPr>
        <p:spPr>
          <a:xfrm>
            <a:off x="5675215" y="4695827"/>
            <a:ext cx="2757984" cy="843784"/>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Provide regular opportunities for prayer and liturgy including class and whole school Mass as well as child led Liturgical Prayer.</a:t>
            </a:r>
            <a:endParaRPr lang="en-GB" sz="1000" b="1" dirty="0">
              <a:solidFill>
                <a:schemeClr val="tx1"/>
              </a:solidFill>
              <a:latin typeface="HfW cursive top loops" panose="00000500000000000000" pitchFamily="2" charset="0"/>
            </a:endParaRPr>
          </a:p>
        </p:txBody>
      </p:sp>
      <p:sp>
        <p:nvSpPr>
          <p:cNvPr id="40" name="Rounded Rectangle 39"/>
          <p:cNvSpPr/>
          <p:nvPr/>
        </p:nvSpPr>
        <p:spPr>
          <a:xfrm>
            <a:off x="8573015" y="3784600"/>
            <a:ext cx="3173967" cy="178206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Engage children in their RE learning by providing opportunities for art, drama, writing, class discussions and debates, music, group work, visits to places of worship, outside learning and using ICT.</a:t>
            </a:r>
            <a:endParaRPr lang="en-GB" sz="1000" b="1" dirty="0">
              <a:solidFill>
                <a:schemeClr val="tx1"/>
              </a:solidFill>
              <a:latin typeface="HfW cursive top loops" panose="00000500000000000000" pitchFamily="2" charset="0"/>
            </a:endParaRPr>
          </a:p>
        </p:txBody>
      </p:sp>
      <p:sp>
        <p:nvSpPr>
          <p:cNvPr id="35" name="Rectangle 34"/>
          <p:cNvSpPr/>
          <p:nvPr/>
        </p:nvSpPr>
        <p:spPr>
          <a:xfrm>
            <a:off x="955999" y="5558006"/>
            <a:ext cx="6098208" cy="369332"/>
          </a:xfrm>
          <a:prstGeom prst="rect">
            <a:avLst/>
          </a:prstGeom>
        </p:spPr>
        <p:txBody>
          <a:bodyPr wrap="none">
            <a:spAutoFit/>
          </a:bodyPr>
          <a:lstStyle/>
          <a:p>
            <a:r>
              <a:rPr lang="en-GB" u="sng" dirty="0" smtClean="0">
                <a:latin typeface="HfW cursive top loops" panose="00000500000000000000" pitchFamily="2" charset="0"/>
              </a:rPr>
              <a:t>Impact: how will we know we achieved our aims?</a:t>
            </a:r>
            <a:endParaRPr lang="en-GB" u="sng" dirty="0">
              <a:latin typeface="HfW cursive top loops" panose="00000500000000000000" pitchFamily="2" charset="0"/>
            </a:endParaRPr>
          </a:p>
        </p:txBody>
      </p:sp>
      <p:pic>
        <p:nvPicPr>
          <p:cNvPr id="42" name="Picture 41" descr="Circle okay tick icon - Free Daily Icon Set"/>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5598" y="5448302"/>
            <a:ext cx="545246" cy="488212"/>
          </a:xfrm>
          <a:prstGeom prst="rect">
            <a:avLst/>
          </a:prstGeom>
          <a:noFill/>
          <a:ln>
            <a:noFill/>
          </a:ln>
        </p:spPr>
      </p:pic>
      <p:sp>
        <p:nvSpPr>
          <p:cNvPr id="41" name="Rounded Rectangle 40"/>
          <p:cNvSpPr/>
          <p:nvPr/>
        </p:nvSpPr>
        <p:spPr>
          <a:xfrm>
            <a:off x="2111519" y="5911710"/>
            <a:ext cx="1797460" cy="81702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t>
            </a:r>
            <a:r>
              <a:rPr lang="en-GB" sz="1000" b="1" dirty="0" smtClean="0">
                <a:solidFill>
                  <a:schemeClr val="tx1"/>
                </a:solidFill>
                <a:latin typeface="HfW cursive top loops" panose="00000500000000000000" pitchFamily="2" charset="0"/>
              </a:rPr>
              <a:t>can talk about the Gospel values and how they can live these out in their everyday lives.</a:t>
            </a:r>
            <a:r>
              <a:rPr lang="en-GB" sz="1000" b="1" dirty="0" smtClean="0">
                <a:solidFill>
                  <a:schemeClr val="tx1"/>
                </a:solidFill>
                <a:latin typeface="HfW cursive top loops" panose="00000500000000000000" pitchFamily="2" charset="0"/>
              </a:rPr>
              <a:t>.</a:t>
            </a:r>
            <a:endParaRPr lang="en-GB" sz="1000" b="1" dirty="0">
              <a:solidFill>
                <a:schemeClr val="tx1"/>
              </a:solidFill>
              <a:latin typeface="HfW cursive top loops" panose="00000500000000000000" pitchFamily="2" charset="0"/>
            </a:endParaRPr>
          </a:p>
        </p:txBody>
      </p:sp>
      <p:sp>
        <p:nvSpPr>
          <p:cNvPr id="44" name="Rounded Rectangle 43"/>
          <p:cNvSpPr/>
          <p:nvPr/>
        </p:nvSpPr>
        <p:spPr>
          <a:xfrm>
            <a:off x="6057148" y="5873751"/>
            <a:ext cx="1658102" cy="81641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t>
            </a:r>
            <a:r>
              <a:rPr lang="en-GB" sz="1000" b="1" dirty="0" smtClean="0">
                <a:solidFill>
                  <a:schemeClr val="tx1"/>
                </a:solidFill>
                <a:latin typeface="HfW cursive top loops" panose="00000500000000000000" pitchFamily="2" charset="0"/>
              </a:rPr>
              <a:t>can take a lead in prayer and worship in school.</a:t>
            </a:r>
            <a:endParaRPr lang="en-GB" sz="1000" b="1" dirty="0">
              <a:solidFill>
                <a:schemeClr val="tx1"/>
              </a:solidFill>
              <a:latin typeface="HfW cursive top loops" panose="00000500000000000000" pitchFamily="2" charset="0"/>
            </a:endParaRPr>
          </a:p>
        </p:txBody>
      </p:sp>
      <p:sp>
        <p:nvSpPr>
          <p:cNvPr id="45" name="Rounded Rectangle 44"/>
          <p:cNvSpPr/>
          <p:nvPr/>
        </p:nvSpPr>
        <p:spPr>
          <a:xfrm>
            <a:off x="3987001" y="5873752"/>
            <a:ext cx="1993956" cy="82106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t>
            </a:r>
            <a:r>
              <a:rPr lang="en-GB" sz="1000" b="1" dirty="0" smtClean="0">
                <a:solidFill>
                  <a:schemeClr val="tx1"/>
                </a:solidFill>
                <a:latin typeface="HfW cursive top loops" panose="00000500000000000000" pitchFamily="2" charset="0"/>
              </a:rPr>
              <a:t>can reflect on their RE learning and how this affects theirs and others behaviour.</a:t>
            </a:r>
            <a:endParaRPr lang="en-GB" sz="1000" b="1" dirty="0">
              <a:solidFill>
                <a:schemeClr val="tx1"/>
              </a:solidFill>
              <a:latin typeface="HfW cursive top loops" panose="00000500000000000000" pitchFamily="2" charset="0"/>
            </a:endParaRPr>
          </a:p>
        </p:txBody>
      </p:sp>
      <p:sp>
        <p:nvSpPr>
          <p:cNvPr id="46" name="Rounded Rectangle 45"/>
          <p:cNvSpPr/>
          <p:nvPr/>
        </p:nvSpPr>
        <p:spPr>
          <a:xfrm>
            <a:off x="74762" y="5873751"/>
            <a:ext cx="1973471" cy="8210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latin typeface="HfW cursive top loops" panose="00000500000000000000" pitchFamily="2" charset="0"/>
              </a:rPr>
              <a:t>Children </a:t>
            </a:r>
            <a:r>
              <a:rPr lang="en-GB" sz="1000" b="1" dirty="0" smtClean="0">
                <a:solidFill>
                  <a:schemeClr val="tx1"/>
                </a:solidFill>
                <a:latin typeface="HfW cursive top loops" panose="00000500000000000000" pitchFamily="2" charset="0"/>
              </a:rPr>
              <a:t>can talk enthusiastically and knowledgably about the Catholic faith and other world religions.</a:t>
            </a:r>
            <a:endParaRPr lang="en-GB" sz="1000" b="1" dirty="0">
              <a:solidFill>
                <a:schemeClr val="tx1"/>
              </a:solidFill>
              <a:latin typeface="HfW cursive top loops" panose="00000500000000000000" pitchFamily="2" charset="0"/>
            </a:endParaRPr>
          </a:p>
        </p:txBody>
      </p:sp>
      <p:sp>
        <p:nvSpPr>
          <p:cNvPr id="47" name="Rounded Rectangle 46"/>
          <p:cNvSpPr/>
          <p:nvPr/>
        </p:nvSpPr>
        <p:spPr>
          <a:xfrm>
            <a:off x="7871295" y="5781921"/>
            <a:ext cx="1984756" cy="91288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t>
            </a:r>
            <a:r>
              <a:rPr lang="en-GB" sz="1000" b="1" dirty="0" smtClean="0">
                <a:solidFill>
                  <a:schemeClr val="tx1"/>
                </a:solidFill>
                <a:latin typeface="HfW cursive top loops" panose="00000500000000000000" pitchFamily="2" charset="0"/>
              </a:rPr>
              <a:t>can have meaningful discussions and debates about taking care of the world they live in and communities they live amongst..</a:t>
            </a:r>
            <a:endParaRPr lang="en-GB" sz="1000" b="1" dirty="0">
              <a:solidFill>
                <a:schemeClr val="tx1"/>
              </a:solidFill>
              <a:latin typeface="HfW cursive top loops" panose="00000500000000000000" pitchFamily="2" charset="0"/>
            </a:endParaRPr>
          </a:p>
        </p:txBody>
      </p:sp>
      <p:sp>
        <p:nvSpPr>
          <p:cNvPr id="37" name="Rounded Rectangle 36"/>
          <p:cNvSpPr/>
          <p:nvPr/>
        </p:nvSpPr>
        <p:spPr>
          <a:xfrm>
            <a:off x="9906000" y="5873752"/>
            <a:ext cx="2144889" cy="8118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enjoy their RE lessons and are proud of being part of our school </a:t>
            </a:r>
            <a:r>
              <a:rPr lang="en-GB" sz="1000" b="1" smtClean="0">
                <a:solidFill>
                  <a:schemeClr val="tx1"/>
                </a:solidFill>
                <a:latin typeface="HfW cursive top loops" panose="00000500000000000000" pitchFamily="2" charset="0"/>
              </a:rPr>
              <a:t>Catholic community.</a:t>
            </a:r>
            <a:endParaRPr lang="en-GB" sz="1000" b="1" dirty="0">
              <a:solidFill>
                <a:schemeClr val="tx1"/>
              </a:solidFill>
              <a:latin typeface="HfW cursive top loops" panose="00000500000000000000" pitchFamily="2" charset="0"/>
            </a:endParaRPr>
          </a:p>
        </p:txBody>
      </p:sp>
      <p:pic>
        <p:nvPicPr>
          <p:cNvPr id="43" name="Picture 42" descr="Key skills - Free miscellaneous icons"/>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91099" y="1191316"/>
            <a:ext cx="321013" cy="287092"/>
          </a:xfrm>
          <a:prstGeom prst="rect">
            <a:avLst/>
          </a:prstGeom>
          <a:noFill/>
          <a:ln>
            <a:noFill/>
          </a:ln>
        </p:spPr>
      </p:pic>
      <p:pic>
        <p:nvPicPr>
          <p:cNvPr id="48" name="Picture 47" descr="Edit Icon Edit Sign Symbol Vector Stock Vector (Royalty Free) 1713150067 |  Shutterstock"/>
          <p:cNvPicPr/>
          <p:nvPr/>
        </p:nvPicPr>
        <p:blipFill rotWithShape="1">
          <a:blip r:embed="rId9" cstate="print">
            <a:extLst>
              <a:ext uri="{28A0092B-C50C-407E-A947-70E740481C1C}">
                <a14:useLocalDpi xmlns:a14="http://schemas.microsoft.com/office/drawing/2010/main" val="0"/>
              </a:ext>
            </a:extLst>
          </a:blip>
          <a:srcRect l="13508" t="25721" r="53375" b="31393"/>
          <a:stretch/>
        </p:blipFill>
        <p:spPr bwMode="auto">
          <a:xfrm>
            <a:off x="9013295" y="1208984"/>
            <a:ext cx="289455" cy="312684"/>
          </a:xfrm>
          <a:prstGeom prst="rect">
            <a:avLst/>
          </a:prstGeom>
          <a:noFill/>
          <a:ln>
            <a:noFill/>
          </a:ln>
          <a:extLst>
            <a:ext uri="{53640926-AAD7-44D8-BBD7-CCE9431645EC}">
              <a14:shadowObscured xmlns:a14="http://schemas.microsoft.com/office/drawing/2010/main"/>
            </a:ext>
          </a:extLst>
        </p:spPr>
      </p:pic>
      <p:pic>
        <p:nvPicPr>
          <p:cNvPr id="49" name="Picture 48" descr="Hand Writing Line Icon, Concept Sign, Outline Vector Illustration, Linear  Symbol. Stock Vector - Illustration of concept, drawing: 173889917"/>
          <p:cNvPicPr/>
          <p:nvPr/>
        </p:nvPicPr>
        <p:blipFill rotWithShape="1">
          <a:blip r:embed="rId10" cstate="print">
            <a:extLst>
              <a:ext uri="{28A0092B-C50C-407E-A947-70E740481C1C}">
                <a14:useLocalDpi xmlns:a14="http://schemas.microsoft.com/office/drawing/2010/main" val="0"/>
              </a:ext>
            </a:extLst>
          </a:blip>
          <a:srcRect t="10913" b="11240"/>
          <a:stretch/>
        </p:blipFill>
        <p:spPr bwMode="auto">
          <a:xfrm>
            <a:off x="6721149" y="1142872"/>
            <a:ext cx="409901" cy="317628"/>
          </a:xfrm>
          <a:prstGeom prst="rect">
            <a:avLst/>
          </a:prstGeom>
          <a:noFill/>
          <a:ln>
            <a:noFill/>
          </a:ln>
        </p:spPr>
      </p:pic>
      <p:pic>
        <p:nvPicPr>
          <p:cNvPr id="50" name="Picture 49" descr="Speech Bubble Icon Vector Art, Icons, and Graphics for Free Download"/>
          <p:cNvPicPr/>
          <p:nvPr/>
        </p:nvPicPr>
        <p:blipFill rotWithShape="1">
          <a:blip r:embed="rId11" cstate="print">
            <a:extLst>
              <a:ext uri="{28A0092B-C50C-407E-A947-70E740481C1C}">
                <a14:useLocalDpi xmlns:a14="http://schemas.microsoft.com/office/drawing/2010/main" val="0"/>
              </a:ext>
            </a:extLst>
          </a:blip>
          <a:srcRect t="14666" b="14000"/>
          <a:stretch/>
        </p:blipFill>
        <p:spPr bwMode="auto">
          <a:xfrm>
            <a:off x="10832233" y="1191316"/>
            <a:ext cx="540617" cy="310044"/>
          </a:xfrm>
          <a:prstGeom prst="rect">
            <a:avLst/>
          </a:prstGeom>
          <a:noFill/>
          <a:ln>
            <a:noFill/>
          </a:ln>
          <a:extLst>
            <a:ext uri="{53640926-AAD7-44D8-BBD7-CCE9431645EC}">
              <a14:shadowObscured xmlns:a14="http://schemas.microsoft.com/office/drawing/2010/main"/>
            </a:ext>
          </a:extLst>
        </p:spPr>
      </p:pic>
      <p:sp>
        <p:nvSpPr>
          <p:cNvPr id="51" name="Rounded Rectangle 50"/>
          <p:cNvSpPr/>
          <p:nvPr/>
        </p:nvSpPr>
        <p:spPr>
          <a:xfrm>
            <a:off x="2343157" y="3984175"/>
            <a:ext cx="3159117" cy="1510937"/>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Teach units on Creation, Prayer and Saints, Advent, Christmas, Revelation, Lent, Holy Week, Easter, Pentecost and Sacraments, Judaism and one other faith per year as well as elements of Catholic Social Teaching.</a:t>
            </a:r>
            <a:endParaRPr lang="en-GB" sz="1000" b="1" dirty="0">
              <a:solidFill>
                <a:schemeClr val="tx1"/>
              </a:solidFill>
              <a:latin typeface="HfW cursive top loops" panose="00000500000000000000" pitchFamily="2" charset="0"/>
            </a:endParaRPr>
          </a:p>
        </p:txBody>
      </p:sp>
      <p:sp>
        <p:nvSpPr>
          <p:cNvPr id="54" name="Rounded Rectangle 53"/>
          <p:cNvSpPr/>
          <p:nvPr/>
        </p:nvSpPr>
        <p:spPr>
          <a:xfrm>
            <a:off x="8573015" y="3010028"/>
            <a:ext cx="3056434" cy="683799"/>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Ensure there is clear progression across the school to help children develop their skills and knowledge.</a:t>
            </a:r>
            <a:endParaRPr lang="en-GB" sz="1000" b="1" dirty="0">
              <a:solidFill>
                <a:schemeClr val="tx1"/>
              </a:solidFill>
              <a:latin typeface="HfW cursive top loops" panose="00000500000000000000" pitchFamily="2" charset="0"/>
            </a:endParaRPr>
          </a:p>
        </p:txBody>
      </p:sp>
    </p:spTree>
    <p:extLst>
      <p:ext uri="{BB962C8B-B14F-4D97-AF65-F5344CB8AC3E}">
        <p14:creationId xmlns:p14="http://schemas.microsoft.com/office/powerpoint/2010/main" val="682427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869</TotalTime>
  <Words>460</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HfW cursive top loops</vt:lpstr>
      <vt:lpstr>Office Theme</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Collett</dc:creator>
  <cp:lastModifiedBy>Laura Hewlett</cp:lastModifiedBy>
  <cp:revision>45</cp:revision>
  <cp:lastPrinted>2022-11-14T12:29:47Z</cp:lastPrinted>
  <dcterms:created xsi:type="dcterms:W3CDTF">2022-04-02T15:05:55Z</dcterms:created>
  <dcterms:modified xsi:type="dcterms:W3CDTF">2023-01-11T10:32:41Z</dcterms:modified>
</cp:coreProperties>
</file>