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00A01ED-209A-49B4-8644-13F237E371CA}"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3564342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0A01ED-209A-49B4-8644-13F237E371CA}"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2928754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00A01ED-209A-49B4-8644-13F237E371CA}"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743944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00A01ED-209A-49B4-8644-13F237E371CA}" type="datetimeFigureOut">
              <a:rPr lang="en-GB" smtClean="0"/>
              <a:t>11/01/2023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3389312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00A01ED-209A-49B4-8644-13F237E371CA}" type="datetimeFigureOut">
              <a:rPr lang="en-GB" smtClean="0"/>
              <a:t>11/01/2023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2872894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00A01ED-209A-49B4-8644-13F237E371CA}" type="datetimeFigureOut">
              <a:rPr lang="en-GB" smtClean="0"/>
              <a:t>11/01/2023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362680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0A01ED-209A-49B4-8644-13F237E371CA}" type="datetimeFigureOut">
              <a:rPr lang="en-GB" smtClean="0"/>
              <a:t>11/01/2023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2348830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0A01ED-209A-49B4-8644-13F237E371CA}" type="datetimeFigureOut">
              <a:rPr lang="en-GB" smtClean="0"/>
              <a:t>11/01/2023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712730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0A01ED-209A-49B4-8644-13F237E371CA}" type="datetimeFigureOut">
              <a:rPr lang="en-GB" smtClean="0"/>
              <a:t>11/01/2023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2353438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0A01ED-209A-49B4-8644-13F237E371CA}"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2306761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0A01ED-209A-49B4-8644-13F237E371CA}"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C5B8B-2AFB-4ADB-8FC7-0179C28430F3}" type="slidenum">
              <a:rPr lang="en-GB" smtClean="0"/>
              <a:t>‹#›</a:t>
            </a:fld>
            <a:endParaRPr lang="en-GB"/>
          </a:p>
        </p:txBody>
      </p:sp>
    </p:spTree>
    <p:extLst>
      <p:ext uri="{BB962C8B-B14F-4D97-AF65-F5344CB8AC3E}">
        <p14:creationId xmlns:p14="http://schemas.microsoft.com/office/powerpoint/2010/main" val="1542798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0A01ED-209A-49B4-8644-13F237E371CA}" type="datetimeFigureOut">
              <a:rPr lang="en-GB" smtClean="0"/>
              <a:t>11/01/2023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EC5B8B-2AFB-4ADB-8FC7-0179C28430F3}" type="slidenum">
              <a:rPr lang="en-GB" smtClean="0"/>
              <a:t>‹#›</a:t>
            </a:fld>
            <a:endParaRPr lang="en-GB"/>
          </a:p>
        </p:txBody>
      </p:sp>
    </p:spTree>
    <p:extLst>
      <p:ext uri="{BB962C8B-B14F-4D97-AF65-F5344CB8AC3E}">
        <p14:creationId xmlns:p14="http://schemas.microsoft.com/office/powerpoint/2010/main" val="2787836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parent@bristol-schools.uk" TargetMode="External"/><Relationship Id="rId2" Type="http://schemas.openxmlformats.org/officeDocument/2006/relationships/image" Target="../media/image4.jfif"/><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hyperlink" Target="https://monsterphonics.com/ebooks/hom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St Bernadette Catholic</a:t>
            </a:r>
            <a:br>
              <a:rPr lang="en-GB" dirty="0" smtClean="0"/>
            </a:br>
            <a:r>
              <a:rPr lang="en-GB" dirty="0" smtClean="0"/>
              <a:t>Primary School</a:t>
            </a:r>
            <a:br>
              <a:rPr lang="en-GB" dirty="0" smtClean="0"/>
            </a:br>
            <a:endParaRPr lang="en-GB" dirty="0"/>
          </a:p>
        </p:txBody>
      </p:sp>
      <p:sp>
        <p:nvSpPr>
          <p:cNvPr id="3" name="Subtitle 2"/>
          <p:cNvSpPr>
            <a:spLocks noGrp="1"/>
          </p:cNvSpPr>
          <p:nvPr>
            <p:ph type="subTitle" idx="1"/>
          </p:nvPr>
        </p:nvSpPr>
        <p:spPr>
          <a:xfrm>
            <a:off x="1524000" y="4024313"/>
            <a:ext cx="9144000" cy="1655762"/>
          </a:xfrm>
        </p:spPr>
        <p:txBody>
          <a:bodyPr/>
          <a:lstStyle/>
          <a:p>
            <a:r>
              <a:rPr lang="en-GB" dirty="0" smtClean="0"/>
              <a:t>KS1 Parents and Carers Reading Meeting</a:t>
            </a:r>
          </a:p>
          <a:p>
            <a:r>
              <a:rPr lang="en-GB" dirty="0" smtClean="0"/>
              <a:t>January 2023</a:t>
            </a:r>
          </a:p>
          <a:p>
            <a:endParaRPr lang="en-GB" dirty="0"/>
          </a:p>
          <a:p>
            <a:endParaRPr lang="en-GB" dirty="0"/>
          </a:p>
        </p:txBody>
      </p:sp>
      <p:pic>
        <p:nvPicPr>
          <p:cNvPr id="1030" name="Picture 6" descr="https://lh6.googleusercontent.com/Dq4JUz9V47HloFXNYeMwNaxq8fJ1o-fwBmg5jjKUa2ZbYUv-CMndnHbM2yiuxjgIFHVHB7PQQBzAhY4mp08Pse8AbRGpElauV_e5G1B6IxfMsZOB4YpbPsWucIuYXzKeEvvwXq0Poyr3PRT_9OA4w_bS-H1NCnv_RbHq0IRh8UfO8VBEmY2UImYIk9qR2hOMZHs-tG_5p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1520" y="2512279"/>
            <a:ext cx="2004330" cy="1963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6388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Power of Reading!</a:t>
            </a:r>
            <a:endParaRPr lang="en-GB" dirty="0"/>
          </a:p>
        </p:txBody>
      </p:sp>
      <p:sp>
        <p:nvSpPr>
          <p:cNvPr id="3" name="Content Placeholder 2"/>
          <p:cNvSpPr>
            <a:spLocks noGrp="1"/>
          </p:cNvSpPr>
          <p:nvPr>
            <p:ph idx="1"/>
          </p:nvPr>
        </p:nvSpPr>
        <p:spPr/>
        <p:txBody>
          <a:bodyPr/>
          <a:lstStyle/>
          <a:p>
            <a:r>
              <a:rPr lang="en-GB" dirty="0" smtClean="0"/>
              <a:t>Creating a love of reading in children is potentially one of the most powerful ways of improving academic standards in school.</a:t>
            </a:r>
          </a:p>
          <a:p>
            <a:r>
              <a:rPr lang="en-GB" dirty="0" smtClean="0"/>
              <a:t>There can be few better ways to improve pupils chances in school, or beyond in the wider world than to enable them to become truly independent readers.</a:t>
            </a:r>
          </a:p>
          <a:p>
            <a:endParaRPr lang="en-GB" dirty="0"/>
          </a:p>
          <a:p>
            <a:endParaRPr lang="en-GB" dirty="0"/>
          </a:p>
        </p:txBody>
      </p:sp>
      <p:pic>
        <p:nvPicPr>
          <p:cNvPr id="4" name="Picture 3" descr="The Digital Teacher: International &lt;strong&gt;Children&lt;/strong&gt;'s Book Day 2015 at School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56049" y="3780692"/>
            <a:ext cx="2746313" cy="2620107"/>
          </a:xfrm>
          <a:prstGeom prst="rect">
            <a:avLst/>
          </a:prstGeom>
        </p:spPr>
      </p:pic>
    </p:spTree>
    <p:extLst>
      <p:ext uri="{BB962C8B-B14F-4D97-AF65-F5344CB8AC3E}">
        <p14:creationId xmlns:p14="http://schemas.microsoft.com/office/powerpoint/2010/main" val="1910922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 ways to read with your child</a:t>
            </a:r>
            <a:endParaRPr lang="en-GB" dirty="0"/>
          </a:p>
        </p:txBody>
      </p:sp>
      <p:sp>
        <p:nvSpPr>
          <p:cNvPr id="3" name="Content Placeholder 2"/>
          <p:cNvSpPr>
            <a:spLocks noGrp="1"/>
          </p:cNvSpPr>
          <p:nvPr>
            <p:ph idx="1"/>
          </p:nvPr>
        </p:nvSpPr>
        <p:spPr/>
        <p:txBody>
          <a:bodyPr/>
          <a:lstStyle/>
          <a:p>
            <a:r>
              <a:rPr lang="en-GB" dirty="0" smtClean="0"/>
              <a:t>Experts in literacy are unanimous in their belief that parents should read with their children.</a:t>
            </a:r>
          </a:p>
          <a:p>
            <a:endParaRPr lang="en-GB" dirty="0"/>
          </a:p>
          <a:p>
            <a:r>
              <a:rPr lang="en-GB" dirty="0" smtClean="0"/>
              <a:t>The power of the parent/carer-child bond has a positive effect on a child’s attitude towards reading and their ability to read.</a:t>
            </a:r>
          </a:p>
          <a:p>
            <a:endParaRPr lang="en-GB" dirty="0"/>
          </a:p>
          <a:p>
            <a:r>
              <a:rPr lang="en-GB" dirty="0" smtClean="0"/>
              <a:t>Try the following suggestions that you will hear about today to help make reading both a pleasure and a learning experience.</a:t>
            </a:r>
            <a:endParaRPr lang="en-GB" dirty="0"/>
          </a:p>
        </p:txBody>
      </p:sp>
    </p:spTree>
    <p:extLst>
      <p:ext uri="{BB962C8B-B14F-4D97-AF65-F5344CB8AC3E}">
        <p14:creationId xmlns:p14="http://schemas.microsoft.com/office/powerpoint/2010/main" val="25753080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children learn to read?  </a:t>
            </a:r>
            <a:endParaRPr lang="en-GB" dirty="0"/>
          </a:p>
        </p:txBody>
      </p:sp>
      <p:sp>
        <p:nvSpPr>
          <p:cNvPr id="3" name="Content Placeholder 2"/>
          <p:cNvSpPr>
            <a:spLocks noGrp="1"/>
          </p:cNvSpPr>
          <p:nvPr>
            <p:ph idx="1"/>
          </p:nvPr>
        </p:nvSpPr>
        <p:spPr/>
        <p:txBody>
          <a:bodyPr/>
          <a:lstStyle/>
          <a:p>
            <a:r>
              <a:rPr lang="en-GB" dirty="0" smtClean="0"/>
              <a:t>Introduce your child to books at a young age. Create the right atmosphere. Find a comfortable and quiet place to look at books. Read your child a bedtime story every night.</a:t>
            </a:r>
          </a:p>
          <a:p>
            <a:r>
              <a:rPr lang="en-GB" dirty="0" smtClean="0"/>
              <a:t>Let your child pretend to read, even if they can’t yet read all the words.</a:t>
            </a:r>
          </a:p>
          <a:p>
            <a:r>
              <a:rPr lang="en-GB" dirty="0" smtClean="0"/>
              <a:t>Help your child join in with reading. Let them turn the pages and guess what happens next.</a:t>
            </a:r>
          </a:p>
          <a:p>
            <a:r>
              <a:rPr lang="en-GB" dirty="0" smtClean="0"/>
              <a:t>Use funny voices, toys and actions to make the characters come alive.</a:t>
            </a:r>
            <a:endParaRPr lang="en-GB" dirty="0"/>
          </a:p>
        </p:txBody>
      </p:sp>
      <p:pic>
        <p:nvPicPr>
          <p:cNvPr id="4" name="Picture 3" descr="&lt;strong&gt;Book&lt;/strong&gt; | Free Stock Photo | Illustration of a &lt;strong&gt;book&lt;/strong&gt; | # 1438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12924" y="161193"/>
            <a:ext cx="2124807" cy="2124807"/>
          </a:xfrm>
          <a:prstGeom prst="rect">
            <a:avLst/>
          </a:prstGeom>
        </p:spPr>
      </p:pic>
    </p:spTree>
    <p:extLst>
      <p:ext uri="{BB962C8B-B14F-4D97-AF65-F5344CB8AC3E}">
        <p14:creationId xmlns:p14="http://schemas.microsoft.com/office/powerpoint/2010/main" val="3421265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your child’s reading book with them</a:t>
            </a:r>
            <a:endParaRPr lang="en-GB" dirty="0"/>
          </a:p>
        </p:txBody>
      </p:sp>
      <p:sp>
        <p:nvSpPr>
          <p:cNvPr id="3" name="Content Placeholder 2"/>
          <p:cNvSpPr>
            <a:spLocks noGrp="1"/>
          </p:cNvSpPr>
          <p:nvPr>
            <p:ph idx="1"/>
          </p:nvPr>
        </p:nvSpPr>
        <p:spPr/>
        <p:txBody>
          <a:bodyPr/>
          <a:lstStyle/>
          <a:p>
            <a:r>
              <a:rPr lang="en-GB" dirty="0" smtClean="0"/>
              <a:t>Set aside a specific time for reading every day and make reading a priority. Try not to do the reading when you are both tired!</a:t>
            </a:r>
          </a:p>
          <a:p>
            <a:r>
              <a:rPr lang="en-GB" dirty="0" smtClean="0"/>
              <a:t>Look through the book first and discuss the pictures and the important words. If it’s a Monster Phonics book, go through the words at the front of the book.</a:t>
            </a:r>
          </a:p>
          <a:p>
            <a:r>
              <a:rPr lang="en-GB" dirty="0" smtClean="0"/>
              <a:t>Encourage your child to read to you. Follow the words with your finger and sound out the words (c-a-t: cat). See if they can pronounce each sound and blend them together.</a:t>
            </a:r>
          </a:p>
          <a:p>
            <a:r>
              <a:rPr lang="en-GB" dirty="0" smtClean="0"/>
              <a:t>Be positive. Praise your child for trying hard at their reading. Let them know it is alright to make mistakes.</a:t>
            </a:r>
            <a:endParaRPr lang="en-GB" dirty="0"/>
          </a:p>
        </p:txBody>
      </p:sp>
    </p:spTree>
    <p:extLst>
      <p:ext uri="{BB962C8B-B14F-4D97-AF65-F5344CB8AC3E}">
        <p14:creationId xmlns:p14="http://schemas.microsoft.com/office/powerpoint/2010/main" val="39073551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Comprehension</a:t>
            </a:r>
            <a:endParaRPr lang="en-GB" dirty="0"/>
          </a:p>
        </p:txBody>
      </p:sp>
      <p:sp>
        <p:nvSpPr>
          <p:cNvPr id="3" name="Content Placeholder 2"/>
          <p:cNvSpPr>
            <a:spLocks noGrp="1"/>
          </p:cNvSpPr>
          <p:nvPr>
            <p:ph idx="1"/>
          </p:nvPr>
        </p:nvSpPr>
        <p:spPr/>
        <p:txBody>
          <a:bodyPr/>
          <a:lstStyle/>
          <a:p>
            <a:r>
              <a:rPr lang="en-GB" dirty="0" smtClean="0"/>
              <a:t>Success in reading is fundamental to success in school.</a:t>
            </a:r>
          </a:p>
          <a:p>
            <a:r>
              <a:rPr lang="en-GB" dirty="0" smtClean="0"/>
              <a:t>Reading is all about acquiring meaning; for enjoyment, information and understanding.</a:t>
            </a:r>
          </a:p>
          <a:p>
            <a:r>
              <a:rPr lang="en-GB" dirty="0" smtClean="0"/>
              <a:t>Being able to read does not mean you understand what you read. Your child might sound like a good reader but may not necessarily understand what the text means.</a:t>
            </a:r>
          </a:p>
          <a:p>
            <a:r>
              <a:rPr lang="en-GB" dirty="0" smtClean="0"/>
              <a:t>The best way to develop understanding is to talk about texts.</a:t>
            </a:r>
          </a:p>
          <a:p>
            <a:r>
              <a:rPr lang="en-GB" dirty="0" smtClean="0"/>
              <a:t>So reading requires two skills: Phonics and Word Recognition</a:t>
            </a:r>
          </a:p>
          <a:p>
            <a:pPr marL="0" indent="0">
              <a:buNone/>
            </a:pPr>
            <a:r>
              <a:rPr lang="en-GB" dirty="0" smtClean="0"/>
              <a:t>                                                         Understanding</a:t>
            </a:r>
          </a:p>
        </p:txBody>
      </p:sp>
    </p:spTree>
    <p:extLst>
      <p:ext uri="{BB962C8B-B14F-4D97-AF65-F5344CB8AC3E}">
        <p14:creationId xmlns:p14="http://schemas.microsoft.com/office/powerpoint/2010/main" val="848515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What are phonics?</a:t>
            </a:r>
            <a:endParaRPr lang="en-GB" dirty="0"/>
          </a:p>
        </p:txBody>
      </p:sp>
      <p:sp>
        <p:nvSpPr>
          <p:cNvPr id="3" name="Content Placeholder 2"/>
          <p:cNvSpPr>
            <a:spLocks noGrp="1"/>
          </p:cNvSpPr>
          <p:nvPr>
            <p:ph idx="1"/>
          </p:nvPr>
        </p:nvSpPr>
        <p:spPr/>
        <p:txBody>
          <a:bodyPr/>
          <a:lstStyle/>
          <a:p>
            <a:pPr marL="0" indent="0">
              <a:buNone/>
            </a:pPr>
            <a:r>
              <a:rPr lang="en-GB" dirty="0" smtClean="0"/>
              <a:t>Cracking the English Language Code</a:t>
            </a:r>
          </a:p>
          <a:p>
            <a:pPr marL="0" indent="0">
              <a:buNone/>
            </a:pPr>
            <a:endParaRPr lang="en-GB" dirty="0"/>
          </a:p>
          <a:p>
            <a:pPr marL="0" indent="0">
              <a:buNone/>
            </a:pPr>
            <a:r>
              <a:rPr lang="en-GB" dirty="0" smtClean="0"/>
              <a:t>How many letters?             </a:t>
            </a:r>
            <a:r>
              <a:rPr lang="en-GB" dirty="0" smtClean="0">
                <a:solidFill>
                  <a:srgbClr val="FF0000"/>
                </a:solidFill>
              </a:rPr>
              <a:t>26</a:t>
            </a:r>
          </a:p>
          <a:p>
            <a:pPr marL="0" indent="0">
              <a:buNone/>
            </a:pPr>
            <a:endParaRPr lang="en-GB" dirty="0">
              <a:solidFill>
                <a:srgbClr val="FF0000"/>
              </a:solidFill>
            </a:endParaRPr>
          </a:p>
          <a:p>
            <a:pPr marL="0" indent="0">
              <a:buNone/>
            </a:pPr>
            <a:r>
              <a:rPr lang="en-GB" dirty="0" smtClean="0"/>
              <a:t>How many sounds (phonemes?)     </a:t>
            </a:r>
            <a:r>
              <a:rPr lang="en-GB" dirty="0" smtClean="0">
                <a:solidFill>
                  <a:srgbClr val="FF0000"/>
                </a:solidFill>
              </a:rPr>
              <a:t>44</a:t>
            </a:r>
          </a:p>
          <a:p>
            <a:pPr marL="0" indent="0">
              <a:buNone/>
            </a:pPr>
            <a:endParaRPr lang="en-GB" dirty="0">
              <a:solidFill>
                <a:srgbClr val="FF0000"/>
              </a:solidFill>
            </a:endParaRPr>
          </a:p>
          <a:p>
            <a:pPr marL="0" indent="0">
              <a:buNone/>
            </a:pPr>
            <a:r>
              <a:rPr lang="en-GB" dirty="0" smtClean="0"/>
              <a:t>How many spellings of the sounds? </a:t>
            </a:r>
            <a:r>
              <a:rPr lang="en-GB" dirty="0" smtClean="0">
                <a:solidFill>
                  <a:srgbClr val="FF0000"/>
                </a:solidFill>
              </a:rPr>
              <a:t>144</a:t>
            </a:r>
            <a:endParaRPr lang="en-GB" dirty="0">
              <a:solidFill>
                <a:srgbClr val="FF0000"/>
              </a:solidFill>
            </a:endParaRPr>
          </a:p>
        </p:txBody>
      </p:sp>
    </p:spTree>
    <p:extLst>
      <p:ext uri="{BB962C8B-B14F-4D97-AF65-F5344CB8AC3E}">
        <p14:creationId xmlns:p14="http://schemas.microsoft.com/office/powerpoint/2010/main" val="41699886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Monster Phonics</a:t>
            </a:r>
            <a:endParaRPr lang="en-GB"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0520" b="10520"/>
          <a:stretch>
            <a:fillRect/>
          </a:stretch>
        </p:blipFill>
        <p:spPr/>
      </p:pic>
      <p:sp>
        <p:nvSpPr>
          <p:cNvPr id="4" name="Text Placeholder 3"/>
          <p:cNvSpPr>
            <a:spLocks noGrp="1"/>
          </p:cNvSpPr>
          <p:nvPr>
            <p:ph type="body" sz="half" idx="2"/>
          </p:nvPr>
        </p:nvSpPr>
        <p:spPr/>
        <p:txBody>
          <a:bodyPr/>
          <a:lstStyle/>
          <a:p>
            <a:r>
              <a:rPr lang="en-GB" dirty="0" smtClean="0"/>
              <a:t>This is the phonics programme we use at </a:t>
            </a:r>
          </a:p>
          <a:p>
            <a:r>
              <a:rPr lang="en-GB" dirty="0" smtClean="0"/>
              <a:t>St Bernadette.</a:t>
            </a:r>
          </a:p>
          <a:p>
            <a:r>
              <a:rPr lang="en-GB" dirty="0" smtClean="0"/>
              <a:t>We use it throughout Early Years, Year 1 and Year 2.</a:t>
            </a:r>
          </a:p>
          <a:p>
            <a:endParaRPr lang="en-GB" dirty="0"/>
          </a:p>
          <a:p>
            <a:r>
              <a:rPr lang="en-GB" dirty="0" smtClean="0"/>
              <a:t>Parent log in:</a:t>
            </a:r>
          </a:p>
          <a:p>
            <a:r>
              <a:rPr lang="en-GB" dirty="0" smtClean="0"/>
              <a:t>Monsterphonics.com</a:t>
            </a:r>
          </a:p>
          <a:p>
            <a:endParaRPr lang="en-GB" dirty="0" smtClean="0"/>
          </a:p>
          <a:p>
            <a:r>
              <a:rPr lang="en-GB" dirty="0" smtClean="0">
                <a:hlinkClick r:id="rId3"/>
              </a:rPr>
              <a:t>Log in :parent@bristol-schools.uk</a:t>
            </a:r>
            <a:endParaRPr lang="en-GB" dirty="0" smtClean="0"/>
          </a:p>
          <a:p>
            <a:r>
              <a:rPr lang="en-GB" dirty="0" smtClean="0"/>
              <a:t>Password: </a:t>
            </a:r>
            <a:r>
              <a:rPr lang="en-GB" dirty="0" err="1" smtClean="0"/>
              <a:t>Homelearning</a:t>
            </a:r>
            <a:endParaRPr lang="en-GB" dirty="0" smtClean="0"/>
          </a:p>
          <a:p>
            <a:endParaRPr lang="en-GB" dirty="0"/>
          </a:p>
        </p:txBody>
      </p:sp>
    </p:spTree>
    <p:extLst>
      <p:ext uri="{BB962C8B-B14F-4D97-AF65-F5344CB8AC3E}">
        <p14:creationId xmlns:p14="http://schemas.microsoft.com/office/powerpoint/2010/main" val="24853703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Monster Phonics</a:t>
            </a:r>
            <a:endParaRPr lang="en-GB"/>
          </a:p>
        </p:txBody>
      </p:sp>
      <p:sp>
        <p:nvSpPr>
          <p:cNvPr id="3" name="Content Placeholder 2"/>
          <p:cNvSpPr>
            <a:spLocks noGrp="1"/>
          </p:cNvSpPr>
          <p:nvPr>
            <p:ph idx="1"/>
          </p:nvPr>
        </p:nvSpPr>
        <p:spPr/>
        <p:txBody>
          <a:bodyPr/>
          <a:lstStyle/>
          <a:p>
            <a:r>
              <a:rPr lang="en-GB" dirty="0">
                <a:hlinkClick r:id="rId2"/>
              </a:rPr>
              <a:t>https://monsterphonics.com/ebooks/home</a:t>
            </a:r>
            <a:r>
              <a:rPr lang="en-GB" dirty="0" smtClean="0">
                <a:hlinkClick r:id="rId2"/>
              </a:rPr>
              <a:t>/</a:t>
            </a:r>
            <a:endParaRPr lang="en-GB" dirty="0" smtClean="0"/>
          </a:p>
          <a:p>
            <a:endParaRPr lang="en-GB" dirty="0"/>
          </a:p>
          <a:p>
            <a:endParaRPr lang="en-GB" dirty="0"/>
          </a:p>
        </p:txBody>
      </p:sp>
    </p:spTree>
    <p:extLst>
      <p:ext uri="{BB962C8B-B14F-4D97-AF65-F5344CB8AC3E}">
        <p14:creationId xmlns:p14="http://schemas.microsoft.com/office/powerpoint/2010/main" val="19494614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Teaching of Reading in School</a:t>
            </a:r>
            <a:endParaRPr lang="en-GB" dirty="0"/>
          </a:p>
        </p:txBody>
      </p:sp>
      <p:sp>
        <p:nvSpPr>
          <p:cNvPr id="3" name="Content Placeholder 2"/>
          <p:cNvSpPr>
            <a:spLocks noGrp="1"/>
          </p:cNvSpPr>
          <p:nvPr>
            <p:ph idx="1"/>
          </p:nvPr>
        </p:nvSpPr>
        <p:spPr/>
        <p:txBody>
          <a:bodyPr/>
          <a:lstStyle/>
          <a:p>
            <a:r>
              <a:rPr lang="en-GB" dirty="0" smtClean="0"/>
              <a:t>Phonics</a:t>
            </a:r>
          </a:p>
          <a:p>
            <a:r>
              <a:rPr lang="en-GB" dirty="0" smtClean="0"/>
              <a:t>Individual reading with an adult</a:t>
            </a:r>
          </a:p>
          <a:p>
            <a:r>
              <a:rPr lang="en-GB" dirty="0" smtClean="0"/>
              <a:t>Reading comprehension as a whole class and in small groups</a:t>
            </a:r>
          </a:p>
          <a:p>
            <a:r>
              <a:rPr lang="en-GB" dirty="0" smtClean="0"/>
              <a:t>Reading out loud in class</a:t>
            </a:r>
          </a:p>
          <a:p>
            <a:r>
              <a:rPr lang="en-GB" dirty="0" smtClean="0"/>
              <a:t>Reading across the curriculum</a:t>
            </a:r>
          </a:p>
          <a:p>
            <a:r>
              <a:rPr lang="en-GB" dirty="0" smtClean="0"/>
              <a:t>Class stories</a:t>
            </a:r>
          </a:p>
          <a:p>
            <a:r>
              <a:rPr lang="en-GB" dirty="0" smtClean="0"/>
              <a:t>School library visits and Class Book corner</a:t>
            </a:r>
            <a:endParaRPr lang="en-GB" dirty="0"/>
          </a:p>
        </p:txBody>
      </p:sp>
    </p:spTree>
    <p:extLst>
      <p:ext uri="{BB962C8B-B14F-4D97-AF65-F5344CB8AC3E}">
        <p14:creationId xmlns:p14="http://schemas.microsoft.com/office/powerpoint/2010/main" val="6911912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at Home                   </a:t>
            </a:r>
            <a:endParaRPr lang="en-GB" dirty="0"/>
          </a:p>
        </p:txBody>
      </p:sp>
      <p:sp>
        <p:nvSpPr>
          <p:cNvPr id="3" name="Content Placeholder 2"/>
          <p:cNvSpPr>
            <a:spLocks noGrp="1"/>
          </p:cNvSpPr>
          <p:nvPr>
            <p:ph idx="1"/>
          </p:nvPr>
        </p:nvSpPr>
        <p:spPr/>
        <p:txBody>
          <a:bodyPr/>
          <a:lstStyle/>
          <a:p>
            <a:r>
              <a:rPr lang="en-GB" dirty="0" smtClean="0"/>
              <a:t>Aim to read daily</a:t>
            </a:r>
          </a:p>
          <a:p>
            <a:r>
              <a:rPr lang="en-GB" dirty="0" smtClean="0"/>
              <a:t>The book does not have to be completed but indicate in the reading diary where you have got to.</a:t>
            </a:r>
          </a:p>
          <a:p>
            <a:r>
              <a:rPr lang="en-GB" dirty="0" smtClean="0"/>
              <a:t>Talk about the story, make predictions, discuss the characters and what is happening and why, relate to other stories you know, summarise the text, answer the comprehension questions if there are any, discuss unknown vocabulary, sit </a:t>
            </a:r>
            <a:r>
              <a:rPr lang="en-GB" dirty="0" smtClean="0"/>
              <a:t>comfortably </a:t>
            </a:r>
            <a:r>
              <a:rPr lang="en-GB" dirty="0" smtClean="0"/>
              <a:t>to support and listen with encouragement.</a:t>
            </a:r>
          </a:p>
          <a:p>
            <a:r>
              <a:rPr lang="en-GB" dirty="0" smtClean="0"/>
              <a:t>Find information on the page or information </a:t>
            </a:r>
            <a:r>
              <a:rPr lang="en-GB" i="1" dirty="0" smtClean="0"/>
              <a:t>not </a:t>
            </a:r>
            <a:r>
              <a:rPr lang="en-GB" dirty="0" smtClean="0"/>
              <a:t>on the page (inference).</a:t>
            </a:r>
            <a:endParaRPr lang="en-GB" i="1" dirty="0"/>
          </a:p>
        </p:txBody>
      </p:sp>
      <p:pic>
        <p:nvPicPr>
          <p:cNvPr id="4" name="Picture 3" descr="Free vector graphic: &lt;strong&gt;Home&lt;/strong&gt;, House, Building, Button, Blue - Free Image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89231" y="236621"/>
            <a:ext cx="1993232" cy="1993232"/>
          </a:xfrm>
          <a:prstGeom prst="rect">
            <a:avLst/>
          </a:prstGeom>
        </p:spPr>
      </p:pic>
    </p:spTree>
    <p:extLst>
      <p:ext uri="{BB962C8B-B14F-4D97-AF65-F5344CB8AC3E}">
        <p14:creationId xmlns:p14="http://schemas.microsoft.com/office/powerpoint/2010/main" val="3879048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smtClean="0"/>
              <a:t>What to do if your child gets stuck</a:t>
            </a:r>
            <a:endParaRPr lang="en-GB" dirty="0"/>
          </a:p>
        </p:txBody>
      </p:sp>
      <p:sp>
        <p:nvSpPr>
          <p:cNvPr id="3" name="Content Placeholder 2"/>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en-GB" sz="3200" dirty="0" smtClean="0"/>
              <a:t>Use phonics first. What sound does the word begin with? Can you say the word? Blend the sounds together.</a:t>
            </a:r>
          </a:p>
          <a:p>
            <a:r>
              <a:rPr lang="en-GB" sz="3200" dirty="0" smtClean="0"/>
              <a:t>Read to the end of the sentence. What  word would make sense?</a:t>
            </a:r>
          </a:p>
          <a:p>
            <a:r>
              <a:rPr lang="en-GB" sz="3200" dirty="0" smtClean="0"/>
              <a:t>What is the text about – what word might fit here?</a:t>
            </a:r>
          </a:p>
          <a:p>
            <a:r>
              <a:rPr lang="en-GB" sz="3200" dirty="0" smtClean="0"/>
              <a:t>Does it sound right?</a:t>
            </a:r>
          </a:p>
          <a:p>
            <a:r>
              <a:rPr lang="en-GB" sz="3200" dirty="0" smtClean="0"/>
              <a:t>Look at the picture – does it help?</a:t>
            </a:r>
            <a:endParaRPr lang="en-GB" sz="3200" dirty="0"/>
          </a:p>
        </p:txBody>
      </p:sp>
    </p:spTree>
    <p:extLst>
      <p:ext uri="{BB962C8B-B14F-4D97-AF65-F5344CB8AC3E}">
        <p14:creationId xmlns:p14="http://schemas.microsoft.com/office/powerpoint/2010/main" val="16539492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pPr algn="ctr"/>
            <a:r>
              <a:rPr lang="en-GB" dirty="0" smtClean="0"/>
              <a:t>Thank you for coming!</a:t>
            </a:r>
            <a:endParaRPr lang="en-GB" dirty="0"/>
          </a:p>
        </p:txBody>
      </p:sp>
      <p:sp>
        <p:nvSpPr>
          <p:cNvPr id="3" name="Content Placeholder 2"/>
          <p:cNvSpPr>
            <a:spLocks noGrp="1"/>
          </p:cNvSpPr>
          <p:nvPr>
            <p:ph idx="1"/>
          </p:nvPr>
        </p:nvSpPr>
        <p:spPr>
          <a:solidFill>
            <a:schemeClr val="accent1"/>
          </a:solidFill>
        </p:spPr>
        <p:txBody>
          <a:bodyPr/>
          <a:lstStyle/>
          <a:p>
            <a:r>
              <a:rPr lang="en-GB" dirty="0" smtClean="0"/>
              <a:t>Enjoy reading with your child and seeing them become more confident.</a:t>
            </a:r>
            <a:endParaRPr lang="en-GB" dirty="0"/>
          </a:p>
        </p:txBody>
      </p:sp>
      <p:pic>
        <p:nvPicPr>
          <p:cNvPr id="5" name="Picture 4" descr="Benefits of &lt;strong&gt;Reading&lt;/strong&gt; Out Loud - Topeka &amp; Shawnee County Public Libr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0223" y="3442272"/>
            <a:ext cx="4639377" cy="3093522"/>
          </a:xfrm>
          <a:prstGeom prst="rect">
            <a:avLst/>
          </a:prstGeom>
        </p:spPr>
      </p:pic>
    </p:spTree>
    <p:extLst>
      <p:ext uri="{BB962C8B-B14F-4D97-AF65-F5344CB8AC3E}">
        <p14:creationId xmlns:p14="http://schemas.microsoft.com/office/powerpoint/2010/main" val="482487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105</TotalTime>
  <Words>726</Words>
  <Application>Microsoft Office PowerPoint</Application>
  <PresentationFormat>Widescreen</PresentationFormat>
  <Paragraphs>70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St Bernadette Catholic Primary School </vt:lpstr>
      <vt:lpstr>The Power of Reading!</vt:lpstr>
      <vt:lpstr>Fun ways to read with your child</vt:lpstr>
      <vt:lpstr>How do children learn to read?  </vt:lpstr>
      <vt:lpstr>Reading your child’s reading book with them</vt:lpstr>
      <vt:lpstr>Reading Comprehension</vt:lpstr>
      <vt:lpstr>    What are phonics?</vt:lpstr>
      <vt:lpstr>Monster Phonics</vt:lpstr>
      <vt:lpstr>Monster Phonics</vt:lpstr>
      <vt:lpstr>The Teaching of Reading in School</vt:lpstr>
      <vt:lpstr>Reading at Home                   </vt:lpstr>
      <vt:lpstr>What to do if your child gets stuck</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Bernadette Catholic Primary School</dc:title>
  <dc:creator>Laura Hewlett</dc:creator>
  <cp:lastModifiedBy>Laura Hewlett</cp:lastModifiedBy>
  <cp:revision>11</cp:revision>
  <dcterms:created xsi:type="dcterms:W3CDTF">2023-01-05T08:26:49Z</dcterms:created>
  <dcterms:modified xsi:type="dcterms:W3CDTF">2023-01-11T14:21:15Z</dcterms:modified>
</cp:coreProperties>
</file>