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61" r:id="rId4"/>
    <p:sldId id="257" r:id="rId5"/>
    <p:sldId id="258" r:id="rId6"/>
    <p:sldId id="259" r:id="rId7"/>
    <p:sldId id="260" r:id="rId8"/>
    <p:sldId id="263" r:id="rId9"/>
    <p:sldId id="264" r:id="rId10"/>
    <p:sldId id="265" r:id="rId11"/>
    <p:sldId id="266" r:id="rId12"/>
    <p:sldId id="268" r:id="rId13"/>
    <p:sldId id="267" r:id="rId14"/>
    <p:sldId id="269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7" d="100"/>
          <a:sy n="87" d="100"/>
        </p:scale>
        <p:origin x="528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ECA57-4A29-4B9A-A268-AD2D2245E8F3}" type="datetimeFigureOut">
              <a:rPr lang="en-GB" smtClean="0"/>
              <a:t>03/02/2023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17EA0-406A-4F95-B577-76884477A3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55568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ECA57-4A29-4B9A-A268-AD2D2245E8F3}" type="datetimeFigureOut">
              <a:rPr lang="en-GB" smtClean="0"/>
              <a:t>03/02/2023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17EA0-406A-4F95-B577-76884477A3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77240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ECA57-4A29-4B9A-A268-AD2D2245E8F3}" type="datetimeFigureOut">
              <a:rPr lang="en-GB" smtClean="0"/>
              <a:t>03/02/2023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17EA0-406A-4F95-B577-76884477A3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29232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ECA57-4A29-4B9A-A268-AD2D2245E8F3}" type="datetimeFigureOut">
              <a:rPr lang="en-GB" smtClean="0"/>
              <a:t>03/02/2023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17EA0-406A-4F95-B577-76884477A3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06360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ECA57-4A29-4B9A-A268-AD2D2245E8F3}" type="datetimeFigureOut">
              <a:rPr lang="en-GB" smtClean="0"/>
              <a:t>03/02/2023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17EA0-406A-4F95-B577-76884477A3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8900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ECA57-4A29-4B9A-A268-AD2D2245E8F3}" type="datetimeFigureOut">
              <a:rPr lang="en-GB" smtClean="0"/>
              <a:t>03/02/2023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17EA0-406A-4F95-B577-76884477A3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91334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ECA57-4A29-4B9A-A268-AD2D2245E8F3}" type="datetimeFigureOut">
              <a:rPr lang="en-GB" smtClean="0"/>
              <a:t>03/02/2023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17EA0-406A-4F95-B577-76884477A3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0684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ECA57-4A29-4B9A-A268-AD2D2245E8F3}" type="datetimeFigureOut">
              <a:rPr lang="en-GB" smtClean="0"/>
              <a:t>03/02/2023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17EA0-406A-4F95-B577-76884477A3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6232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ECA57-4A29-4B9A-A268-AD2D2245E8F3}" type="datetimeFigureOut">
              <a:rPr lang="en-GB" smtClean="0"/>
              <a:t>03/02/2023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17EA0-406A-4F95-B577-76884477A3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71929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ECA57-4A29-4B9A-A268-AD2D2245E8F3}" type="datetimeFigureOut">
              <a:rPr lang="en-GB" smtClean="0"/>
              <a:t>03/02/2023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17EA0-406A-4F95-B577-76884477A3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84991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ECA57-4A29-4B9A-A268-AD2D2245E8F3}" type="datetimeFigureOut">
              <a:rPr lang="en-GB" smtClean="0"/>
              <a:t>03/02/2023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17EA0-406A-4F95-B577-76884477A3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11056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AECA57-4A29-4B9A-A268-AD2D2245E8F3}" type="datetimeFigureOut">
              <a:rPr lang="en-GB" smtClean="0"/>
              <a:t>03/02/2023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317EA0-406A-4F95-B577-76884477A3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70213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0739" y="157164"/>
            <a:ext cx="4703884" cy="470388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 flipH="1">
            <a:off x="545122" y="5407269"/>
            <a:ext cx="112541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latin typeface="HfW cursive bold" panose="00000500000000000000" pitchFamily="2" charset="0"/>
              </a:rPr>
              <a:t>Pre School Phase 1 Phonics Meeting</a:t>
            </a:r>
            <a:endParaRPr lang="en-GB" sz="4800" dirty="0">
              <a:latin typeface="HfW cursive bold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6849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2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28625" y="5002090"/>
            <a:ext cx="11315700" cy="185591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3712" y="620618"/>
            <a:ext cx="9005526" cy="3826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2582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2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28625" y="5002090"/>
            <a:ext cx="11315700" cy="185591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47346" y="465825"/>
            <a:ext cx="10374923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78840">
              <a:spcBef>
                <a:spcPts val="305"/>
              </a:spcBef>
              <a:spcAft>
                <a:spcPts val="0"/>
              </a:spcAft>
            </a:pPr>
            <a:r>
              <a:rPr lang="en-US" sz="2800" b="1" dirty="0" smtClean="0">
                <a:latin typeface="HfW cursive" panose="000005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Monster Phonics Foundation in Phonics Programme</a:t>
            </a:r>
          </a:p>
          <a:p>
            <a:pPr marL="878840">
              <a:spcBef>
                <a:spcPts val="305"/>
              </a:spcBef>
              <a:spcAft>
                <a:spcPts val="0"/>
              </a:spcAft>
            </a:pPr>
            <a:endParaRPr lang="en-US" sz="2000" b="1" dirty="0">
              <a:latin typeface="HfW cursive" panose="000005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  <a:p>
            <a:pPr marL="878840">
              <a:spcBef>
                <a:spcPts val="305"/>
              </a:spcBef>
              <a:spcAft>
                <a:spcPts val="0"/>
              </a:spcAft>
            </a:pPr>
            <a:r>
              <a:rPr lang="en-US" sz="2000" b="1" dirty="0" smtClean="0">
                <a:latin typeface="HfW cursive" panose="000005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The Foundations in Phonics Programme develops speaking and listening skills. Children learn to become attuned to the sounds and begin to develop oral segmenting and blending skills.</a:t>
            </a:r>
          </a:p>
          <a:p>
            <a:pPr marL="878840">
              <a:spcBef>
                <a:spcPts val="305"/>
              </a:spcBef>
              <a:spcAft>
                <a:spcPts val="0"/>
              </a:spcAft>
            </a:pPr>
            <a:endParaRPr lang="en-US" sz="2000" b="1" dirty="0" smtClean="0">
              <a:latin typeface="HfW cursive" panose="000005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  <a:p>
            <a:pPr marL="878840">
              <a:spcBef>
                <a:spcPts val="305"/>
              </a:spcBef>
              <a:spcAft>
                <a:spcPts val="0"/>
              </a:spcAft>
            </a:pPr>
            <a:r>
              <a:rPr lang="en-US" sz="2000" b="1" dirty="0" smtClean="0">
                <a:latin typeface="HfW cursive" panose="000005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The Phase 1 Curriculum consists of 7 aspects. Each aspect contains 3 strands</a:t>
            </a:r>
          </a:p>
          <a:p>
            <a:pPr marL="1221740" indent="-342900">
              <a:spcBef>
                <a:spcPts val="305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b="1" dirty="0" smtClean="0">
                <a:latin typeface="HfW cursive" panose="000005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Tuning into sounds (auditory discrimination)</a:t>
            </a:r>
          </a:p>
          <a:p>
            <a:pPr marL="1221740" indent="-342900">
              <a:spcBef>
                <a:spcPts val="305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b="1" dirty="0" smtClean="0">
                <a:latin typeface="HfW cursive" panose="000005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Listening and Remembering sounds (auditory memory)</a:t>
            </a:r>
          </a:p>
          <a:p>
            <a:pPr marL="1221740" indent="-342900">
              <a:spcBef>
                <a:spcPts val="305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b="1" dirty="0" smtClean="0">
                <a:latin typeface="HfW cursive" panose="000005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Talking about sounds (developing vocabulary and comprehension)</a:t>
            </a:r>
          </a:p>
          <a:p>
            <a:pPr marL="878840">
              <a:spcBef>
                <a:spcPts val="305"/>
              </a:spcBef>
              <a:spcAft>
                <a:spcPts val="0"/>
              </a:spcAft>
            </a:pPr>
            <a:endParaRPr lang="en-GB" sz="2800" b="1" dirty="0" smtClean="0">
              <a:effectLst/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8288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2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28625" y="5072428"/>
            <a:ext cx="11315700" cy="185591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3916" y="243328"/>
            <a:ext cx="10489222" cy="4758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5187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2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28625" y="5019674"/>
            <a:ext cx="11315700" cy="185591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433146" y="518746"/>
            <a:ext cx="9319846" cy="46600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54785">
              <a:lnSpc>
                <a:spcPct val="88000"/>
              </a:lnSpc>
              <a:spcBef>
                <a:spcPts val="710"/>
              </a:spcBef>
              <a:spcAft>
                <a:spcPts val="0"/>
              </a:spcAft>
            </a:pPr>
            <a:r>
              <a:rPr lang="en-US" sz="2400" b="1" dirty="0">
                <a:latin typeface="HfW cursive" panose="000005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Aspect 1 -General</a:t>
            </a:r>
            <a:r>
              <a:rPr lang="en-US" sz="2400" b="1" spc="-50" dirty="0">
                <a:latin typeface="HfW cursive" panose="000005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 </a:t>
            </a:r>
            <a:r>
              <a:rPr lang="en-US" sz="2400" b="1" dirty="0">
                <a:latin typeface="HfW cursive" panose="000005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sound</a:t>
            </a:r>
            <a:r>
              <a:rPr lang="en-US" sz="2400" b="1" spc="-45" dirty="0">
                <a:latin typeface="HfW cursive" panose="000005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 </a:t>
            </a:r>
            <a:r>
              <a:rPr lang="en-US" sz="2400" b="1" dirty="0">
                <a:latin typeface="HfW cursive" panose="000005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discrimination</a:t>
            </a:r>
            <a:r>
              <a:rPr lang="en-US" sz="2400" b="1" spc="-40" dirty="0">
                <a:latin typeface="HfW cursive" panose="000005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 </a:t>
            </a:r>
            <a:r>
              <a:rPr lang="en-US" sz="2400" b="1" dirty="0" smtClean="0">
                <a:latin typeface="HfW cursive" panose="000005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 </a:t>
            </a:r>
            <a:r>
              <a:rPr lang="en-US" sz="2400" b="1" spc="-10" dirty="0">
                <a:latin typeface="HfW cursive" panose="000005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Environmental sounds</a:t>
            </a:r>
            <a:endParaRPr lang="en-GB" sz="2400" b="1" dirty="0" smtClean="0">
              <a:effectLst/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  <a:p>
            <a:pPr marL="342900" marR="924560" lvl="0" indent="-342900">
              <a:lnSpc>
                <a:spcPct val="87000"/>
              </a:lnSpc>
              <a:spcBef>
                <a:spcPts val="3285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974725" algn="l"/>
              </a:tabLst>
            </a:pP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The aim of this aspect is to raise children's awareness</a:t>
            </a:r>
            <a:r>
              <a:rPr lang="en-US" sz="2400" spc="-35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of</a:t>
            </a:r>
            <a:r>
              <a:rPr lang="en-US" sz="2400" spc="-45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the</a:t>
            </a:r>
            <a:r>
              <a:rPr lang="en-US" sz="2400" spc="-35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sounds</a:t>
            </a:r>
            <a:r>
              <a:rPr lang="en-US" sz="2400" spc="-35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around</a:t>
            </a:r>
            <a:r>
              <a:rPr lang="en-US" sz="2400" spc="-3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them</a:t>
            </a:r>
            <a:r>
              <a:rPr lang="en-US" sz="2400" spc="-35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and</a:t>
            </a:r>
            <a:r>
              <a:rPr lang="en-US" sz="2400" spc="-35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to develop their listening skills</a:t>
            </a:r>
            <a:r>
              <a:rPr lang="en-US" sz="2400" dirty="0" smtClean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.</a:t>
            </a:r>
          </a:p>
          <a:p>
            <a:pPr marR="924560" lvl="0">
              <a:lnSpc>
                <a:spcPct val="87000"/>
              </a:lnSpc>
              <a:spcBef>
                <a:spcPts val="3285"/>
              </a:spcBef>
              <a:spcAft>
                <a:spcPts val="0"/>
              </a:spcAft>
              <a:tabLst>
                <a:tab pos="974725" algn="l"/>
              </a:tabLst>
            </a:pPr>
            <a:endParaRPr lang="en-GB" sz="2400" dirty="0" smtClean="0">
              <a:effectLst/>
              <a:latin typeface="Ebrima" panose="02000000000000000000" pitchFamily="2" charset="0"/>
              <a:ea typeface="Arial" panose="020B0604020202020204" pitchFamily="34" charset="0"/>
              <a:cs typeface="Ebrima" panose="02000000000000000000" pitchFamily="2" charset="0"/>
            </a:endParaRPr>
          </a:p>
          <a:p>
            <a:pPr marL="342900" marR="861695" lvl="0" indent="-342900">
              <a:lnSpc>
                <a:spcPct val="87000"/>
              </a:lnSpc>
              <a:spcBef>
                <a:spcPts val="715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974725" algn="l"/>
              </a:tabLst>
            </a:pP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Activities include going on a listening walk, drumming on different items outside and comparing</a:t>
            </a:r>
            <a:r>
              <a:rPr lang="en-US" sz="2400" spc="-55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the</a:t>
            </a:r>
            <a:r>
              <a:rPr lang="en-US" sz="2400" spc="-4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sounds,</a:t>
            </a:r>
            <a:r>
              <a:rPr lang="en-US" sz="2400" spc="-3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playing</a:t>
            </a:r>
            <a:r>
              <a:rPr lang="en-US" sz="2400" spc="-4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a</a:t>
            </a:r>
            <a:r>
              <a:rPr lang="en-US" sz="2400" spc="-35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sounds</a:t>
            </a:r>
            <a:r>
              <a:rPr lang="en-US" sz="2400" spc="-4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lotto games and making shakers</a:t>
            </a:r>
            <a:r>
              <a:rPr lang="en-US" sz="2400" dirty="0" smtClean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.</a:t>
            </a:r>
            <a:endParaRPr lang="fr-FR" sz="2400" dirty="0" smtClean="0"/>
          </a:p>
          <a:p>
            <a:pPr marL="342900" marR="861695" lvl="0" indent="-342900">
              <a:lnSpc>
                <a:spcPct val="87000"/>
              </a:lnSpc>
              <a:spcBef>
                <a:spcPts val="715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974725" algn="l"/>
              </a:tabLst>
            </a:pPr>
            <a:endParaRPr lang="en-GB" sz="2400" dirty="0">
              <a:effectLst/>
              <a:latin typeface="Ebrima" panose="02000000000000000000" pitchFamily="2" charset="0"/>
              <a:ea typeface="Arial" panose="020B0604020202020204" pitchFamily="34" charset="0"/>
              <a:cs typeface="Ebrim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3301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2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28625" y="5002090"/>
            <a:ext cx="11315700" cy="185591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327637" y="342900"/>
            <a:ext cx="8695593" cy="38049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16610">
              <a:lnSpc>
                <a:spcPct val="88000"/>
              </a:lnSpc>
              <a:spcBef>
                <a:spcPts val="570"/>
              </a:spcBef>
              <a:spcAft>
                <a:spcPts val="0"/>
              </a:spcAft>
            </a:pPr>
            <a:r>
              <a:rPr lang="en-US" sz="2400" b="1" dirty="0" smtClean="0">
                <a:effectLst/>
                <a:latin typeface="HfW cursive" panose="000005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Aspect 2 - General</a:t>
            </a:r>
            <a:r>
              <a:rPr lang="en-US" sz="2400" b="1" spc="-50" dirty="0" smtClean="0">
                <a:effectLst/>
                <a:latin typeface="HfW cursive" panose="000005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 </a:t>
            </a:r>
            <a:r>
              <a:rPr lang="en-US" sz="2400" b="1" dirty="0" smtClean="0">
                <a:effectLst/>
                <a:latin typeface="HfW cursive" panose="000005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sound</a:t>
            </a:r>
            <a:r>
              <a:rPr lang="en-US" sz="2400" b="1" spc="-45" dirty="0" smtClean="0">
                <a:effectLst/>
                <a:latin typeface="HfW cursive" panose="000005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 </a:t>
            </a:r>
            <a:r>
              <a:rPr lang="en-US" sz="2400" b="1" dirty="0" smtClean="0">
                <a:effectLst/>
                <a:latin typeface="HfW cursive" panose="000005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discrimination</a:t>
            </a:r>
            <a:r>
              <a:rPr lang="en-US" sz="2400" b="1" spc="-40" dirty="0" smtClean="0">
                <a:effectLst/>
                <a:latin typeface="HfW cursive" panose="000005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 </a:t>
            </a:r>
            <a:r>
              <a:rPr lang="en-US" sz="2400" b="1" dirty="0" smtClean="0">
                <a:effectLst/>
                <a:latin typeface="HfW cursive" panose="000005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 </a:t>
            </a:r>
            <a:r>
              <a:rPr lang="en-US" sz="2400" b="1" spc="-10" dirty="0" smtClean="0">
                <a:effectLst/>
                <a:latin typeface="HfW cursive" panose="000005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Instrumental sounds</a:t>
            </a:r>
            <a:endParaRPr lang="en-GB" sz="3600" b="1" dirty="0" smtClean="0">
              <a:effectLst/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  <a:p>
            <a:pPr marL="342900" marR="394970" lvl="0" indent="-342900">
              <a:lnSpc>
                <a:spcPct val="87000"/>
              </a:lnSpc>
              <a:spcBef>
                <a:spcPts val="3525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974725" algn="l"/>
              </a:tabLst>
            </a:pPr>
            <a:r>
              <a:rPr lang="en-US" sz="2400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This</a:t>
            </a:r>
            <a:r>
              <a:rPr lang="en-US" sz="2400" spc="-55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aspect</a:t>
            </a:r>
            <a:r>
              <a:rPr lang="en-US" sz="2400" spc="-35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aims</a:t>
            </a:r>
            <a:r>
              <a:rPr lang="en-US" sz="2400" spc="-35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to</a:t>
            </a:r>
            <a:r>
              <a:rPr lang="en-US" sz="2400" spc="-35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develop</a:t>
            </a:r>
            <a:r>
              <a:rPr lang="en-US" sz="2400" spc="-45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children's</a:t>
            </a:r>
            <a:r>
              <a:rPr lang="en-US" sz="2400" spc="-20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awareness of sounds made by various instruments and noise makers.</a:t>
            </a:r>
          </a:p>
          <a:p>
            <a:pPr marL="342900" marR="394970" lvl="0" indent="-342900">
              <a:lnSpc>
                <a:spcPct val="87000"/>
              </a:lnSpc>
              <a:spcBef>
                <a:spcPts val="3525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974725" algn="l"/>
              </a:tabLst>
            </a:pPr>
            <a:endParaRPr lang="en-GB" sz="1100" dirty="0" smtClean="0">
              <a:effectLst/>
              <a:latin typeface="Ebrima" panose="02000000000000000000" pitchFamily="2" charset="0"/>
              <a:ea typeface="Arial" panose="020B0604020202020204" pitchFamily="34" charset="0"/>
              <a:cs typeface="Ebrima" panose="02000000000000000000" pitchFamily="2" charset="0"/>
            </a:endParaRPr>
          </a:p>
          <a:p>
            <a:pPr marL="342900" marR="682625" lvl="0" indent="-342900">
              <a:lnSpc>
                <a:spcPct val="87000"/>
              </a:lnSpc>
              <a:spcBef>
                <a:spcPts val="715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974725" algn="l"/>
              </a:tabLst>
            </a:pPr>
            <a:r>
              <a:rPr lang="en-US" sz="2400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Activities include comparing and matching sound</a:t>
            </a:r>
            <a:r>
              <a:rPr lang="en-US" sz="2400" spc="-65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makers,</a:t>
            </a:r>
            <a:r>
              <a:rPr lang="en-US" sz="2400" spc="-55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playing</a:t>
            </a:r>
            <a:r>
              <a:rPr lang="en-US" sz="2400" spc="-45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instruments</a:t>
            </a:r>
            <a:r>
              <a:rPr lang="en-US" sz="2400" spc="-35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alongside</a:t>
            </a:r>
            <a:r>
              <a:rPr lang="en-US" sz="2400" spc="-50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a story and making loud and quiet sounds.</a:t>
            </a:r>
            <a:endParaRPr lang="en-GB" sz="1100" dirty="0">
              <a:effectLst/>
              <a:latin typeface="Ebrima" panose="02000000000000000000" pitchFamily="2" charset="0"/>
              <a:ea typeface="Arial" panose="020B0604020202020204" pitchFamily="34" charset="0"/>
              <a:cs typeface="Ebrim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9999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2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28625" y="5002090"/>
            <a:ext cx="11315700" cy="185591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107831" y="483577"/>
            <a:ext cx="8932984" cy="3256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78840">
              <a:spcBef>
                <a:spcPts val="305"/>
              </a:spcBef>
              <a:spcAft>
                <a:spcPts val="0"/>
              </a:spcAft>
            </a:pPr>
            <a:r>
              <a:rPr lang="en-US" sz="2400" b="1" dirty="0">
                <a:latin typeface="HfW cursive" panose="000005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Aspect 3 - General</a:t>
            </a:r>
            <a:r>
              <a:rPr lang="en-US" sz="2400" b="1" spc="-30" dirty="0">
                <a:latin typeface="HfW cursive" panose="000005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 </a:t>
            </a:r>
            <a:r>
              <a:rPr lang="en-US" sz="2400" b="1" dirty="0">
                <a:latin typeface="HfW cursive" panose="000005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sound</a:t>
            </a:r>
            <a:r>
              <a:rPr lang="en-US" sz="2400" b="1" spc="-10" dirty="0">
                <a:latin typeface="HfW cursive" panose="000005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 </a:t>
            </a:r>
            <a:r>
              <a:rPr lang="en-US" sz="2400" b="1" dirty="0">
                <a:latin typeface="HfW cursive" panose="000005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discrimination</a:t>
            </a:r>
            <a:r>
              <a:rPr lang="en-US" sz="2400" b="1" spc="20" dirty="0">
                <a:latin typeface="HfW cursive" panose="000005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 </a:t>
            </a:r>
            <a:endParaRPr lang="en-GB" sz="2400" b="1" dirty="0" smtClean="0">
              <a:effectLst/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  <a:p>
            <a:pPr marL="878840">
              <a:spcBef>
                <a:spcPts val="305"/>
              </a:spcBef>
              <a:spcAft>
                <a:spcPts val="0"/>
              </a:spcAft>
            </a:pPr>
            <a:r>
              <a:rPr lang="en-US" sz="2400" b="1" spc="-20" dirty="0">
                <a:latin typeface="HfW cursive" panose="000005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Body sounds</a:t>
            </a:r>
            <a:endParaRPr lang="en-GB" sz="2400" b="1" dirty="0" smtClean="0">
              <a:effectLst/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  <a:p>
            <a:pPr>
              <a:spcBef>
                <a:spcPts val="30"/>
              </a:spcBef>
              <a:spcAft>
                <a:spcPts val="0"/>
              </a:spcAft>
            </a:pPr>
            <a:r>
              <a:rPr lang="en-US" sz="2400" dirty="0">
                <a:latin typeface="HfW cursive" panose="000005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 </a:t>
            </a:r>
            <a:endParaRPr lang="en-GB" sz="2400" dirty="0" smtClean="0">
              <a:effectLst/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  <a:p>
            <a:pPr marL="342900" marR="908050" lvl="0" indent="-342900">
              <a:lnSpc>
                <a:spcPct val="87000"/>
              </a:lnSpc>
              <a:spcBef>
                <a:spcPts val="5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974725" algn="l"/>
              </a:tabLst>
            </a:pP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The</a:t>
            </a:r>
            <a:r>
              <a:rPr lang="en-US" sz="2400" spc="-4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aim</a:t>
            </a:r>
            <a:r>
              <a:rPr lang="en-US" sz="2400" spc="-35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of</a:t>
            </a:r>
            <a:r>
              <a:rPr lang="en-US" sz="2400" spc="-25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this</a:t>
            </a:r>
            <a:r>
              <a:rPr lang="en-US" sz="2400" spc="-3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aspect</a:t>
            </a:r>
            <a:r>
              <a:rPr lang="en-US" sz="2400" spc="-4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is</a:t>
            </a:r>
            <a:r>
              <a:rPr lang="en-US" sz="2400" spc="-3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to</a:t>
            </a:r>
            <a:r>
              <a:rPr lang="en-US" sz="2400" spc="-35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develop</a:t>
            </a:r>
            <a:r>
              <a:rPr lang="en-US" sz="2400" spc="-25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children's awareness of sounds and rhythms</a:t>
            </a:r>
            <a:r>
              <a:rPr lang="en-US" sz="2400" dirty="0" smtClean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.</a:t>
            </a:r>
          </a:p>
          <a:p>
            <a:pPr marR="908050" lvl="0">
              <a:lnSpc>
                <a:spcPct val="87000"/>
              </a:lnSpc>
              <a:spcBef>
                <a:spcPts val="5"/>
              </a:spcBef>
              <a:spcAft>
                <a:spcPts val="0"/>
              </a:spcAft>
              <a:tabLst>
                <a:tab pos="974725" algn="l"/>
              </a:tabLst>
            </a:pPr>
            <a:endParaRPr lang="en-GB" sz="2400" dirty="0" smtClean="0">
              <a:effectLst/>
              <a:latin typeface="Ebrima" panose="02000000000000000000" pitchFamily="2" charset="0"/>
              <a:ea typeface="Arial" panose="020B0604020202020204" pitchFamily="34" charset="0"/>
              <a:cs typeface="Ebrima" panose="02000000000000000000" pitchFamily="2" charset="0"/>
            </a:endParaRPr>
          </a:p>
          <a:p>
            <a:pPr marL="342900" marR="1146810" lvl="0" indent="-342900">
              <a:lnSpc>
                <a:spcPct val="87000"/>
              </a:lnSpc>
              <a:spcBef>
                <a:spcPts val="70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974725" algn="l"/>
              </a:tabLst>
            </a:pP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Activities include singing songs and action rhymes,</a:t>
            </a:r>
            <a:r>
              <a:rPr lang="en-US" sz="2400" spc="-6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listening</a:t>
            </a:r>
            <a:r>
              <a:rPr lang="en-US" sz="2400" spc="-3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to</a:t>
            </a:r>
            <a:r>
              <a:rPr lang="en-US" sz="2400" spc="-4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music</a:t>
            </a:r>
            <a:r>
              <a:rPr lang="en-US" sz="2400" spc="-6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and</a:t>
            </a:r>
            <a:r>
              <a:rPr lang="en-US" sz="2400" spc="-3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developing</a:t>
            </a:r>
            <a:r>
              <a:rPr lang="en-US" sz="2400" spc="-55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a sounds vocabulary.</a:t>
            </a:r>
            <a:endParaRPr lang="en-GB" sz="2400" dirty="0">
              <a:effectLst/>
              <a:latin typeface="Ebrima" panose="02000000000000000000" pitchFamily="2" charset="0"/>
              <a:ea typeface="Arial" panose="020B0604020202020204" pitchFamily="34" charset="0"/>
              <a:cs typeface="Ebrim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77345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2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28625" y="5002090"/>
            <a:ext cx="11315700" cy="185591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186961" y="738554"/>
            <a:ext cx="8853853" cy="3375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18515" marR="657225" algn="ctr">
              <a:spcBef>
                <a:spcPts val="400"/>
              </a:spcBef>
              <a:spcAft>
                <a:spcPts val="0"/>
              </a:spcAft>
            </a:pPr>
            <a:r>
              <a:rPr lang="en-GB" sz="2400" b="1" dirty="0">
                <a:latin typeface="HfW cursive" panose="000005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Aspect 4 - </a:t>
            </a:r>
            <a:r>
              <a:rPr lang="en-US" sz="2400" b="1" dirty="0">
                <a:latin typeface="HfW cursive" panose="000005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Rhythm</a:t>
            </a:r>
            <a:r>
              <a:rPr lang="en-US" sz="2400" b="1" spc="-35" dirty="0">
                <a:latin typeface="HfW cursive" panose="000005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 </a:t>
            </a:r>
            <a:r>
              <a:rPr lang="en-US" sz="2400" b="1" dirty="0">
                <a:latin typeface="HfW cursive" panose="000005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and</a:t>
            </a:r>
            <a:r>
              <a:rPr lang="en-US" sz="2400" b="1" spc="-15" dirty="0">
                <a:latin typeface="HfW cursive" panose="000005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 </a:t>
            </a:r>
            <a:r>
              <a:rPr lang="en-US" sz="2400" b="1" spc="-10" dirty="0">
                <a:latin typeface="HfW cursive" panose="000005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rhyme</a:t>
            </a:r>
            <a:endParaRPr lang="en-GB" sz="2400" b="1" dirty="0" smtClean="0">
              <a:effectLst/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  <a:p>
            <a:pPr>
              <a:spcBef>
                <a:spcPts val="40"/>
              </a:spcBef>
              <a:spcAft>
                <a:spcPts val="0"/>
              </a:spcAft>
            </a:pPr>
            <a:r>
              <a:rPr lang="en-US" sz="2400" dirty="0">
                <a:latin typeface="HfW cursive" panose="000005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 </a:t>
            </a:r>
            <a:endParaRPr lang="en-GB" sz="2400" dirty="0" smtClean="0">
              <a:effectLst/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  <a:p>
            <a:pPr marL="342900" marR="1120140" lvl="0" indent="-342900">
              <a:lnSpc>
                <a:spcPct val="87000"/>
              </a:lnSpc>
              <a:spcBef>
                <a:spcPts val="795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974725" algn="l"/>
              </a:tabLst>
            </a:pP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This aspect aims to develop children's appreciation</a:t>
            </a:r>
            <a:r>
              <a:rPr lang="en-US" sz="2400" spc="-5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and</a:t>
            </a:r>
            <a:r>
              <a:rPr lang="en-US" sz="2400" spc="-45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experiences</a:t>
            </a:r>
            <a:r>
              <a:rPr lang="en-US" sz="2400" spc="-4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of</a:t>
            </a:r>
            <a:r>
              <a:rPr lang="en-US" sz="2400" spc="-5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rhythm</a:t>
            </a:r>
            <a:r>
              <a:rPr lang="en-US" sz="2400" spc="-45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and rhyme in speech</a:t>
            </a:r>
            <a:r>
              <a:rPr lang="en-US" sz="2400" dirty="0" smtClean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.</a:t>
            </a:r>
          </a:p>
          <a:p>
            <a:pPr marR="1120140" lvl="0">
              <a:lnSpc>
                <a:spcPct val="87000"/>
              </a:lnSpc>
              <a:spcBef>
                <a:spcPts val="795"/>
              </a:spcBef>
              <a:spcAft>
                <a:spcPts val="0"/>
              </a:spcAft>
              <a:tabLst>
                <a:tab pos="974725" algn="l"/>
              </a:tabLst>
            </a:pPr>
            <a:endParaRPr lang="en-GB" sz="2400" dirty="0" smtClean="0">
              <a:effectLst/>
              <a:latin typeface="Ebrima" panose="02000000000000000000" pitchFamily="2" charset="0"/>
              <a:ea typeface="Arial" panose="020B0604020202020204" pitchFamily="34" charset="0"/>
              <a:cs typeface="Ebrima" panose="02000000000000000000" pitchFamily="2" charset="0"/>
            </a:endParaRPr>
          </a:p>
          <a:p>
            <a:pPr marL="342900" marR="843915" lvl="0" indent="-342900">
              <a:lnSpc>
                <a:spcPct val="87000"/>
              </a:lnSpc>
              <a:spcBef>
                <a:spcPts val="72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974725" algn="l"/>
              </a:tabLst>
            </a:pPr>
            <a:r>
              <a:rPr lang="en-US" sz="2400" dirty="0" smtClean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Activities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include rhyming stories, rhyming bingo,</a:t>
            </a:r>
            <a:r>
              <a:rPr lang="en-US" sz="2400" spc="-4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clapping</a:t>
            </a:r>
            <a:r>
              <a:rPr lang="en-US" sz="2400" spc="-4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out</a:t>
            </a:r>
            <a:r>
              <a:rPr lang="en-US" sz="2400" spc="-4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the</a:t>
            </a:r>
            <a:r>
              <a:rPr lang="en-US" sz="2400" spc="-3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syllables</a:t>
            </a:r>
            <a:r>
              <a:rPr lang="en-US" sz="2400" spc="-4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in</a:t>
            </a:r>
            <a:r>
              <a:rPr lang="en-US" sz="2400" spc="-4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words</a:t>
            </a:r>
            <a:r>
              <a:rPr lang="en-US" sz="2400" spc="-35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and odd one out.</a:t>
            </a:r>
            <a:endParaRPr lang="en-GB" sz="2400" dirty="0">
              <a:effectLst/>
              <a:latin typeface="Ebrima" panose="02000000000000000000" pitchFamily="2" charset="0"/>
              <a:ea typeface="Arial" panose="020B0604020202020204" pitchFamily="34" charset="0"/>
              <a:cs typeface="Ebrim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50351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2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28625" y="5002090"/>
            <a:ext cx="11315700" cy="185591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28800" y="592460"/>
            <a:ext cx="7614139" cy="36963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16610" marR="657225" algn="ctr">
              <a:spcBef>
                <a:spcPts val="400"/>
              </a:spcBef>
              <a:spcAft>
                <a:spcPts val="0"/>
              </a:spcAft>
            </a:pPr>
            <a:r>
              <a:rPr lang="en-GB" sz="2400" b="1" dirty="0">
                <a:latin typeface="HfW cursive" panose="000005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Aspect 5 - </a:t>
            </a:r>
            <a:r>
              <a:rPr lang="en-US" sz="2400" b="1" spc="-10" dirty="0">
                <a:latin typeface="HfW cursive" panose="000005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Alliteration</a:t>
            </a:r>
            <a:endParaRPr lang="en-GB" sz="2400" b="1" dirty="0" smtClean="0">
              <a:effectLst/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  <a:p>
            <a:pPr>
              <a:spcBef>
                <a:spcPts val="40"/>
              </a:spcBef>
              <a:spcAft>
                <a:spcPts val="0"/>
              </a:spcAft>
            </a:pPr>
            <a:r>
              <a:rPr lang="en-US" sz="2400" dirty="0">
                <a:latin typeface="HfW cursive" panose="000005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 </a:t>
            </a:r>
            <a:endParaRPr lang="en-GB" sz="2400" dirty="0" smtClean="0">
              <a:effectLst/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  <a:p>
            <a:pPr marL="342900" marR="1058545" lvl="0" indent="-342900">
              <a:lnSpc>
                <a:spcPct val="87000"/>
              </a:lnSpc>
              <a:spcBef>
                <a:spcPts val="795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974725" algn="l"/>
              </a:tabLst>
            </a:pP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The focus is on initial sounds of words, with activities including I-Spy type games and matching</a:t>
            </a:r>
            <a:r>
              <a:rPr lang="en-US" sz="2400" spc="-6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objects</a:t>
            </a:r>
            <a:r>
              <a:rPr lang="en-US" sz="2400" spc="-55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which</a:t>
            </a:r>
            <a:r>
              <a:rPr lang="en-US" sz="2400" spc="-3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begin</a:t>
            </a:r>
            <a:r>
              <a:rPr lang="en-US" sz="2400" spc="-4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with</a:t>
            </a:r>
            <a:r>
              <a:rPr lang="en-US" sz="2400" spc="-35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the</a:t>
            </a:r>
            <a:r>
              <a:rPr lang="en-US" sz="2400" spc="-5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same </a:t>
            </a:r>
            <a:r>
              <a:rPr lang="en-US" sz="2400" spc="-1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sound</a:t>
            </a:r>
            <a:r>
              <a:rPr lang="en-US" sz="2400" spc="-10" dirty="0" smtClean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.</a:t>
            </a:r>
          </a:p>
          <a:p>
            <a:pPr marL="342900" marR="1058545" lvl="0" indent="-342900">
              <a:lnSpc>
                <a:spcPct val="87000"/>
              </a:lnSpc>
              <a:spcBef>
                <a:spcPts val="795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974725" algn="l"/>
              </a:tabLst>
            </a:pPr>
            <a:endParaRPr lang="en-GB" sz="2400" dirty="0" smtClean="0">
              <a:effectLst/>
              <a:latin typeface="Ebrima" panose="02000000000000000000" pitchFamily="2" charset="0"/>
              <a:ea typeface="Arial" panose="020B0604020202020204" pitchFamily="34" charset="0"/>
              <a:cs typeface="Ebrima" panose="02000000000000000000" pitchFamily="2" charset="0"/>
            </a:endParaRPr>
          </a:p>
          <a:p>
            <a:pPr marL="342900" marR="754380" lvl="0" indent="-342900">
              <a:lnSpc>
                <a:spcPct val="87000"/>
              </a:lnSpc>
              <a:spcBef>
                <a:spcPts val="73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974725" algn="l"/>
              </a:tabLst>
            </a:pP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For example, a sentence with all of the same sounds</a:t>
            </a:r>
            <a:r>
              <a:rPr lang="en-US" sz="2400" spc="-45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at</a:t>
            </a:r>
            <a:r>
              <a:rPr lang="en-US" sz="2400" spc="-6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the</a:t>
            </a:r>
            <a:r>
              <a:rPr lang="en-US" sz="2400" spc="-4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beginning</a:t>
            </a:r>
            <a:r>
              <a:rPr lang="en-US" sz="2400" spc="-15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…</a:t>
            </a:r>
            <a:r>
              <a:rPr lang="en-US" sz="2400" spc="-55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silly</a:t>
            </a:r>
            <a:r>
              <a:rPr lang="en-US" sz="2400" spc="-45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sausages</a:t>
            </a:r>
            <a:r>
              <a:rPr lang="en-US" sz="2400" spc="-45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sizzle </a:t>
            </a:r>
            <a:r>
              <a:rPr lang="en-US" sz="2400" spc="-1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slowly.</a:t>
            </a:r>
            <a:endParaRPr lang="en-GB" sz="2400" dirty="0">
              <a:effectLst/>
              <a:latin typeface="Ebrima" panose="02000000000000000000" pitchFamily="2" charset="0"/>
              <a:ea typeface="Arial" panose="020B0604020202020204" pitchFamily="34" charset="0"/>
              <a:cs typeface="Ebrim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26510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2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28625" y="5002090"/>
            <a:ext cx="11315700" cy="185591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582616" y="430824"/>
            <a:ext cx="7578969" cy="49457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16610" marR="657225" algn="ctr">
              <a:spcBef>
                <a:spcPts val="400"/>
              </a:spcBef>
              <a:spcAft>
                <a:spcPts val="0"/>
              </a:spcAft>
            </a:pPr>
            <a:r>
              <a:rPr lang="en-US" sz="2400" b="1" dirty="0">
                <a:latin typeface="HfW cursive" panose="000005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Aspect 6 - Voice</a:t>
            </a:r>
            <a:r>
              <a:rPr lang="en-US" sz="2400" b="1" spc="-25" dirty="0">
                <a:latin typeface="HfW cursive" panose="000005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 </a:t>
            </a:r>
            <a:r>
              <a:rPr lang="en-US" sz="2400" b="1" spc="-10" dirty="0">
                <a:latin typeface="HfW cursive" panose="000005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Sounds</a:t>
            </a:r>
            <a:endParaRPr lang="en-GB" sz="2400" b="1" dirty="0" smtClean="0">
              <a:effectLst/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  <a:p>
            <a:pPr marL="342900" marR="457835" lvl="0" indent="-342900">
              <a:lnSpc>
                <a:spcPct val="87000"/>
              </a:lnSpc>
              <a:spcBef>
                <a:spcPts val="2085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974725" algn="l"/>
              </a:tabLst>
            </a:pP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Make</a:t>
            </a:r>
            <a:r>
              <a:rPr lang="en-US" sz="2400" spc="-55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your</a:t>
            </a:r>
            <a:r>
              <a:rPr lang="en-US" sz="2400" spc="-3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own</a:t>
            </a:r>
            <a:r>
              <a:rPr lang="en-US" sz="2400" spc="-3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voice</a:t>
            </a:r>
            <a:r>
              <a:rPr lang="en-US" sz="2400" spc="-6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sounds</a:t>
            </a:r>
            <a:r>
              <a:rPr lang="en-US" sz="2400" spc="-35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(e.g.</a:t>
            </a:r>
            <a:r>
              <a:rPr lang="en-US" sz="2400" spc="-15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going</a:t>
            </a:r>
            <a:r>
              <a:rPr lang="en-US" sz="2400" spc="-3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down</a:t>
            </a:r>
            <a:r>
              <a:rPr lang="en-US" sz="2400" spc="-3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a slide/ keep everyone quiet/ buzz like a bee</a:t>
            </a:r>
            <a:r>
              <a:rPr lang="en-US" sz="2400" dirty="0" smtClean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).</a:t>
            </a:r>
          </a:p>
          <a:p>
            <a:pPr marL="342900" marR="457835" lvl="0" indent="-342900">
              <a:lnSpc>
                <a:spcPct val="87000"/>
              </a:lnSpc>
              <a:spcBef>
                <a:spcPts val="2085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974725" algn="l"/>
              </a:tabLst>
            </a:pPr>
            <a:endParaRPr lang="en-GB" sz="2400" dirty="0" smtClean="0">
              <a:effectLst/>
              <a:latin typeface="Ebrima" panose="02000000000000000000" pitchFamily="2" charset="0"/>
              <a:ea typeface="Arial" panose="020B0604020202020204" pitchFamily="34" charset="0"/>
              <a:cs typeface="Ebrima" panose="02000000000000000000" pitchFamily="2" charset="0"/>
            </a:endParaRPr>
          </a:p>
          <a:p>
            <a:pPr marL="342900" marR="391160" lvl="0" indent="-342900">
              <a:lnSpc>
                <a:spcPct val="87000"/>
              </a:lnSpc>
              <a:spcBef>
                <a:spcPts val="70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974725" algn="l"/>
              </a:tabLst>
            </a:pP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The aim is to distinguish between different vocal sounds and to begin oral blending and segmenting.</a:t>
            </a:r>
            <a:r>
              <a:rPr lang="en-US" sz="2400" spc="-55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Activities</a:t>
            </a:r>
            <a:r>
              <a:rPr lang="en-US" sz="2400" spc="-55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include</a:t>
            </a:r>
            <a:r>
              <a:rPr lang="en-US" sz="2400" spc="-55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Metal</a:t>
            </a:r>
            <a:r>
              <a:rPr lang="en-US" sz="2400" spc="-55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Mike,</a:t>
            </a:r>
            <a:r>
              <a:rPr lang="en-US" sz="2400" spc="-55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where children feed pictures of objects into a toy robot's mouth and the teacher sounds out the name of the object in a robot voice - /c/-/u/-/p/ cup, with the children joining in.</a:t>
            </a:r>
            <a:endParaRPr lang="en-GB" sz="2400" dirty="0">
              <a:effectLst/>
              <a:latin typeface="Ebrima" panose="02000000000000000000" pitchFamily="2" charset="0"/>
              <a:ea typeface="Arial" panose="020B0604020202020204" pitchFamily="34" charset="0"/>
              <a:cs typeface="Ebrim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19131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2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28625" y="5002090"/>
            <a:ext cx="11315700" cy="185591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61646" y="313688"/>
            <a:ext cx="9293469" cy="47533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16610" marR="657225" algn="ctr">
              <a:spcBef>
                <a:spcPts val="400"/>
              </a:spcBef>
              <a:spcAft>
                <a:spcPts val="0"/>
              </a:spcAft>
            </a:pPr>
            <a:r>
              <a:rPr lang="en-US" sz="2400" b="1" dirty="0">
                <a:latin typeface="HfW cursive" panose="000005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Aspect 7 - Oral </a:t>
            </a:r>
            <a:r>
              <a:rPr lang="en-US" sz="2400" b="1" spc="-10" dirty="0">
                <a:latin typeface="HfW cursive" panose="000005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Blending</a:t>
            </a:r>
            <a:endParaRPr lang="en-GB" sz="2400" b="1" dirty="0" smtClean="0">
              <a:effectLst/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  <a:p>
            <a:pPr marL="342900" marR="899795" lvl="0" indent="-342900">
              <a:lnSpc>
                <a:spcPct val="87000"/>
              </a:lnSpc>
              <a:spcBef>
                <a:spcPts val="755"/>
              </a:spcBef>
              <a:spcAft>
                <a:spcPts val="0"/>
              </a:spcAft>
              <a:buSzPts val="2400"/>
              <a:buFont typeface="Arial" panose="020B0604020202020204" pitchFamily="34" charset="0"/>
              <a:buChar char="•"/>
              <a:tabLst>
                <a:tab pos="902335" algn="l"/>
                <a:tab pos="902970" algn="l"/>
              </a:tabLst>
            </a:pP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Oral</a:t>
            </a:r>
            <a:r>
              <a:rPr lang="en-US" sz="2400" spc="-2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blending (ready</a:t>
            </a:r>
            <a:r>
              <a:rPr lang="en-US" sz="2400" spc="-2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to</a:t>
            </a:r>
            <a:r>
              <a:rPr lang="en-US" sz="2400" spc="-2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read)</a:t>
            </a:r>
            <a:r>
              <a:rPr lang="en-US" sz="2400" spc="-2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 smtClean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and</a:t>
            </a:r>
            <a:r>
              <a:rPr lang="en-US" sz="2400" spc="-25" dirty="0" smtClean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segmenting</a:t>
            </a:r>
            <a:r>
              <a:rPr lang="en-US" sz="2400" spc="-35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(ready</a:t>
            </a:r>
            <a:r>
              <a:rPr lang="en-US" sz="2400" spc="-15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to </a:t>
            </a:r>
            <a:r>
              <a:rPr lang="en-US" sz="2400" spc="-1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write</a:t>
            </a:r>
            <a:r>
              <a:rPr lang="en-US" sz="2400" spc="-10" dirty="0" smtClean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).</a:t>
            </a:r>
          </a:p>
          <a:p>
            <a:pPr marR="899795" lvl="0">
              <a:lnSpc>
                <a:spcPct val="87000"/>
              </a:lnSpc>
              <a:spcBef>
                <a:spcPts val="755"/>
              </a:spcBef>
              <a:spcAft>
                <a:spcPts val="0"/>
              </a:spcAft>
              <a:buSzPts val="2400"/>
              <a:tabLst>
                <a:tab pos="902335" algn="l"/>
                <a:tab pos="902970" algn="l"/>
              </a:tabLst>
            </a:pPr>
            <a:endParaRPr lang="en-GB" sz="2400" dirty="0" smtClean="0">
              <a:effectLst/>
              <a:latin typeface="Ebrima" panose="02000000000000000000" pitchFamily="2" charset="0"/>
              <a:ea typeface="Arial" panose="020B0604020202020204" pitchFamily="34" charset="0"/>
              <a:cs typeface="Ebrima" panose="02000000000000000000" pitchFamily="2" charset="0"/>
            </a:endParaRPr>
          </a:p>
          <a:p>
            <a:pPr marL="342900" marR="735330" lvl="0" indent="-342900">
              <a:lnSpc>
                <a:spcPct val="87000"/>
              </a:lnSpc>
              <a:spcBef>
                <a:spcPts val="600"/>
              </a:spcBef>
              <a:spcAft>
                <a:spcPts val="0"/>
              </a:spcAft>
              <a:buSzPts val="2400"/>
              <a:buFont typeface="Arial" panose="020B0604020202020204" pitchFamily="34" charset="0"/>
              <a:buChar char="•"/>
              <a:tabLst>
                <a:tab pos="902335" algn="l"/>
                <a:tab pos="902970" algn="l"/>
              </a:tabLst>
            </a:pP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In</a:t>
            </a:r>
            <a:r>
              <a:rPr lang="en-US" sz="2400" spc="-2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this</a:t>
            </a:r>
            <a:r>
              <a:rPr lang="en-US" sz="2400" spc="-1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aspect,</a:t>
            </a:r>
            <a:r>
              <a:rPr lang="en-US" sz="2400" spc="-3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the</a:t>
            </a:r>
            <a:r>
              <a:rPr lang="en-US" sz="2400" spc="-1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main</a:t>
            </a:r>
            <a:r>
              <a:rPr lang="en-US" sz="2400" spc="-5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aim</a:t>
            </a:r>
            <a:r>
              <a:rPr lang="en-US" sz="2400" spc="-1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is</a:t>
            </a:r>
            <a:r>
              <a:rPr lang="en-US" sz="2400" spc="-2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to</a:t>
            </a:r>
            <a:r>
              <a:rPr lang="en-US" sz="2400" spc="-1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develop</a:t>
            </a:r>
            <a:r>
              <a:rPr lang="en-US" sz="2400" spc="-15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oral</a:t>
            </a:r>
            <a:r>
              <a:rPr lang="en-US" sz="2400" spc="-5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blending and segmenting skills</a:t>
            </a:r>
            <a:r>
              <a:rPr lang="en-US" sz="2400" dirty="0" smtClean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.</a:t>
            </a:r>
          </a:p>
          <a:p>
            <a:pPr marR="735330" lvl="0">
              <a:lnSpc>
                <a:spcPct val="87000"/>
              </a:lnSpc>
              <a:spcBef>
                <a:spcPts val="600"/>
              </a:spcBef>
              <a:spcAft>
                <a:spcPts val="0"/>
              </a:spcAft>
              <a:buSzPts val="2400"/>
              <a:tabLst>
                <a:tab pos="902335" algn="l"/>
                <a:tab pos="902970" algn="l"/>
              </a:tabLst>
            </a:pPr>
            <a:endParaRPr lang="en-GB" sz="2400" dirty="0" smtClean="0">
              <a:effectLst/>
              <a:latin typeface="Ebrima" panose="02000000000000000000" pitchFamily="2" charset="0"/>
              <a:ea typeface="Arial" panose="020B0604020202020204" pitchFamily="34" charset="0"/>
              <a:cs typeface="Ebrima" panose="02000000000000000000" pitchFamily="2" charset="0"/>
            </a:endParaRPr>
          </a:p>
          <a:p>
            <a:pPr marL="342900" marR="423545" lvl="0" indent="-342900">
              <a:lnSpc>
                <a:spcPct val="87000"/>
              </a:lnSpc>
              <a:spcBef>
                <a:spcPts val="605"/>
              </a:spcBef>
              <a:spcAft>
                <a:spcPts val="0"/>
              </a:spcAft>
              <a:buSzPts val="2400"/>
              <a:buFont typeface="Arial" panose="020B0604020202020204" pitchFamily="34" charset="0"/>
              <a:buChar char="•"/>
              <a:tabLst>
                <a:tab pos="902335" algn="l"/>
                <a:tab pos="902970" algn="l"/>
              </a:tabLst>
            </a:pP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To practise oral blending, the teacher could say some sounds, such as /c/-/u/-/p/ and see whether the children can pick out a cup from a group of objects. For segmenting</a:t>
            </a:r>
            <a:r>
              <a:rPr lang="en-US" sz="2400" spc="-5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practise,</a:t>
            </a:r>
            <a:r>
              <a:rPr lang="en-US" sz="2400" spc="-25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the</a:t>
            </a:r>
            <a:r>
              <a:rPr lang="en-US" sz="2400" spc="-25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teacher</a:t>
            </a:r>
            <a:r>
              <a:rPr lang="en-US" sz="2400" spc="-3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could hold up</a:t>
            </a:r>
            <a:r>
              <a:rPr lang="en-US" sz="2400" spc="-1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an</a:t>
            </a:r>
            <a:r>
              <a:rPr lang="en-US" sz="2400" spc="-15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400" dirty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object such as a sock and ask the children which sounds they can hear in the word sock.</a:t>
            </a:r>
            <a:endParaRPr lang="en-GB" sz="2400" dirty="0">
              <a:effectLst/>
              <a:latin typeface="Ebrima" panose="02000000000000000000" pitchFamily="2" charset="0"/>
              <a:ea typeface="Arial" panose="020B0604020202020204" pitchFamily="34" charset="0"/>
              <a:cs typeface="Ebrim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06445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2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28625" y="5002090"/>
            <a:ext cx="11315700" cy="185591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160585" y="1195755"/>
            <a:ext cx="9249507" cy="31239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78840">
              <a:spcBef>
                <a:spcPts val="305"/>
              </a:spcBef>
              <a:spcAft>
                <a:spcPts val="0"/>
              </a:spcAft>
            </a:pPr>
            <a:r>
              <a:rPr lang="en-GB" sz="2400" b="1" dirty="0">
                <a:latin typeface="HfW cursive" panose="00000500000000000000" pitchFamily="2" charset="0"/>
              </a:rPr>
              <a:t>Blending </a:t>
            </a:r>
            <a:r>
              <a:rPr lang="en-GB" sz="2400" dirty="0">
                <a:latin typeface="HfW cursive" panose="00000500000000000000" pitchFamily="2" charset="0"/>
              </a:rPr>
              <a:t>is the process of combining sounds together to create a word. For example, the word cat is made up of three sounds /c/-/a/-/t/ together these sounds produce the spoken word cat. </a:t>
            </a:r>
            <a:endParaRPr lang="en-GB" sz="2400" dirty="0" smtClean="0">
              <a:latin typeface="HfW cursive" panose="00000500000000000000" pitchFamily="2" charset="0"/>
            </a:endParaRPr>
          </a:p>
          <a:p>
            <a:pPr marL="878840">
              <a:spcBef>
                <a:spcPts val="305"/>
              </a:spcBef>
              <a:spcAft>
                <a:spcPts val="0"/>
              </a:spcAft>
            </a:pPr>
            <a:endParaRPr lang="en-GB" sz="2400" dirty="0">
              <a:latin typeface="HfW cursive" panose="00000500000000000000" pitchFamily="2" charset="0"/>
            </a:endParaRPr>
          </a:p>
          <a:p>
            <a:pPr marL="878840">
              <a:spcBef>
                <a:spcPts val="305"/>
              </a:spcBef>
              <a:spcAft>
                <a:spcPts val="0"/>
              </a:spcAft>
            </a:pPr>
            <a:r>
              <a:rPr lang="en-GB" sz="2400" b="1" dirty="0">
                <a:latin typeface="HfW cursive" panose="00000500000000000000" pitchFamily="2" charset="0"/>
              </a:rPr>
              <a:t>Segmenting</a:t>
            </a:r>
            <a:r>
              <a:rPr lang="en-GB" sz="2400" dirty="0">
                <a:latin typeface="HfW cursive" panose="00000500000000000000" pitchFamily="2" charset="0"/>
              </a:rPr>
              <a:t> is the process of breaking a word down into its individual sounds. For example the word cat is made up of three sounds.</a:t>
            </a:r>
            <a:endParaRPr lang="en-US" sz="2400" b="1" dirty="0">
              <a:latin typeface="HfW cursive" panose="000005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3975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2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28625" y="5002090"/>
            <a:ext cx="11315700" cy="185591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30923" y="286329"/>
            <a:ext cx="7552592" cy="4552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18515" marR="657225" algn="ctr">
              <a:spcBef>
                <a:spcPts val="415"/>
              </a:spcBef>
              <a:spcAft>
                <a:spcPts val="0"/>
              </a:spcAft>
            </a:pPr>
            <a:r>
              <a:rPr lang="en-US" sz="2200" b="1" dirty="0" smtClean="0">
                <a:effectLst/>
                <a:latin typeface="HfW cursive" panose="000005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How</a:t>
            </a:r>
            <a:r>
              <a:rPr lang="en-US" sz="2200" b="1" spc="-30" dirty="0" smtClean="0">
                <a:effectLst/>
                <a:latin typeface="HfW cursive" panose="000005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 </a:t>
            </a:r>
            <a:r>
              <a:rPr lang="en-US" sz="2200" b="1" dirty="0" smtClean="0">
                <a:effectLst/>
                <a:latin typeface="HfW cursive" panose="000005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can I</a:t>
            </a:r>
            <a:r>
              <a:rPr lang="en-US" sz="2200" b="1" spc="-5" dirty="0" smtClean="0">
                <a:effectLst/>
                <a:latin typeface="HfW cursive" panose="000005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 </a:t>
            </a:r>
            <a:r>
              <a:rPr lang="en-US" sz="2200" b="1" dirty="0" smtClean="0">
                <a:effectLst/>
                <a:latin typeface="HfW cursive" panose="000005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help at</a:t>
            </a:r>
            <a:r>
              <a:rPr lang="en-US" sz="2200" b="1" spc="-10" dirty="0" smtClean="0">
                <a:effectLst/>
                <a:latin typeface="HfW cursive" panose="000005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 home?</a:t>
            </a:r>
            <a:endParaRPr lang="en-GB" sz="3200" b="1" dirty="0" smtClean="0">
              <a:effectLst/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  <a:p>
            <a:pPr marL="742950" lvl="1" indent="-285750">
              <a:spcBef>
                <a:spcPts val="1495"/>
              </a:spcBef>
              <a:spcAft>
                <a:spcPts val="0"/>
              </a:spcAft>
              <a:buSzPts val="2400"/>
              <a:buFont typeface="Arial" panose="020B0604020202020204" pitchFamily="34" charset="0"/>
              <a:buChar char="•"/>
              <a:tabLst>
                <a:tab pos="973455" algn="l"/>
                <a:tab pos="974725" algn="l"/>
              </a:tabLst>
            </a:pPr>
            <a:r>
              <a:rPr lang="en-US" sz="2200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Play ‘I</a:t>
            </a:r>
            <a:r>
              <a:rPr lang="en-US" sz="2200" spc="-5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200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spy’</a:t>
            </a:r>
            <a:r>
              <a:rPr lang="en-US" sz="2200" spc="-5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200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with sounds</a:t>
            </a:r>
            <a:r>
              <a:rPr lang="en-US" sz="2200" spc="-10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200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not</a:t>
            </a:r>
            <a:r>
              <a:rPr lang="en-US" sz="2200" spc="15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200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the</a:t>
            </a:r>
            <a:r>
              <a:rPr lang="en-US" sz="2200" spc="-5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200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alphabet </a:t>
            </a:r>
            <a:r>
              <a:rPr lang="en-US" sz="2200" spc="-10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names</a:t>
            </a:r>
            <a:endParaRPr lang="en-GB" sz="1100" dirty="0" smtClean="0">
              <a:effectLst/>
              <a:latin typeface="Ebrima" panose="02000000000000000000" pitchFamily="2" charset="0"/>
              <a:ea typeface="Arial" panose="020B0604020202020204" pitchFamily="34" charset="0"/>
              <a:cs typeface="Ebrima" panose="02000000000000000000" pitchFamily="2" charset="0"/>
            </a:endParaRPr>
          </a:p>
          <a:p>
            <a:pPr marL="742950" lvl="1" indent="-285750">
              <a:spcBef>
                <a:spcPts val="195"/>
              </a:spcBef>
              <a:spcAft>
                <a:spcPts val="0"/>
              </a:spcAft>
              <a:buSzPts val="2400"/>
              <a:buFont typeface="Arial" panose="020B0604020202020204" pitchFamily="34" charset="0"/>
              <a:buChar char="•"/>
              <a:tabLst>
                <a:tab pos="973455" algn="l"/>
                <a:tab pos="974725" algn="l"/>
              </a:tabLst>
            </a:pPr>
            <a:r>
              <a:rPr lang="en-US" sz="2200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Sing</a:t>
            </a:r>
            <a:r>
              <a:rPr lang="en-US" sz="2200" spc="-5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200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lots</a:t>
            </a:r>
            <a:r>
              <a:rPr lang="en-US" sz="2200" spc="5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200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of</a:t>
            </a:r>
            <a:r>
              <a:rPr lang="en-US" sz="2200" spc="-10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200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nursery</a:t>
            </a:r>
            <a:r>
              <a:rPr lang="en-US" sz="2200" spc="-10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rhymes</a:t>
            </a:r>
            <a:endParaRPr lang="en-GB" sz="1100" dirty="0" smtClean="0">
              <a:effectLst/>
              <a:latin typeface="Ebrima" panose="02000000000000000000" pitchFamily="2" charset="0"/>
              <a:ea typeface="Arial" panose="020B0604020202020204" pitchFamily="34" charset="0"/>
              <a:cs typeface="Ebrima" panose="02000000000000000000" pitchFamily="2" charset="0"/>
            </a:endParaRPr>
          </a:p>
          <a:p>
            <a:pPr marL="742950" lvl="1" indent="-285750">
              <a:spcBef>
                <a:spcPts val="200"/>
              </a:spcBef>
              <a:spcAft>
                <a:spcPts val="0"/>
              </a:spcAft>
              <a:buSzPts val="2400"/>
              <a:buFont typeface="Arial" panose="020B0604020202020204" pitchFamily="34" charset="0"/>
              <a:buChar char="•"/>
              <a:tabLst>
                <a:tab pos="973455" algn="l"/>
                <a:tab pos="974725" algn="l"/>
              </a:tabLst>
            </a:pPr>
            <a:r>
              <a:rPr lang="en-US" sz="2200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Chose</a:t>
            </a:r>
            <a:r>
              <a:rPr lang="en-US" sz="2200" spc="-45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200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stories</a:t>
            </a:r>
            <a:r>
              <a:rPr lang="en-US" sz="2200" spc="-15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200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that</a:t>
            </a:r>
            <a:r>
              <a:rPr lang="en-US" sz="2200" spc="-10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200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use</a:t>
            </a:r>
            <a:r>
              <a:rPr lang="en-US" sz="2200" spc="-15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200" spc="-10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alliteration</a:t>
            </a:r>
            <a:endParaRPr lang="en-GB" sz="1100" dirty="0" smtClean="0">
              <a:effectLst/>
              <a:latin typeface="Ebrima" panose="02000000000000000000" pitchFamily="2" charset="0"/>
              <a:ea typeface="Arial" panose="020B0604020202020204" pitchFamily="34" charset="0"/>
              <a:cs typeface="Ebrima" panose="02000000000000000000" pitchFamily="2" charset="0"/>
            </a:endParaRPr>
          </a:p>
          <a:p>
            <a:pPr marL="742950" lvl="1" indent="-285750">
              <a:spcBef>
                <a:spcPts val="200"/>
              </a:spcBef>
              <a:spcAft>
                <a:spcPts val="0"/>
              </a:spcAft>
              <a:buSzPts val="2400"/>
              <a:buFont typeface="Arial" panose="020B0604020202020204" pitchFamily="34" charset="0"/>
              <a:buChar char="•"/>
              <a:tabLst>
                <a:tab pos="973455" algn="l"/>
                <a:tab pos="974725" algn="l"/>
              </a:tabLst>
            </a:pPr>
            <a:r>
              <a:rPr lang="en-US" sz="2200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Play</a:t>
            </a:r>
            <a:r>
              <a:rPr lang="en-US" sz="2200" spc="-5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200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pairs</a:t>
            </a:r>
            <a:r>
              <a:rPr lang="en-US" sz="2200" spc="5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200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with words</a:t>
            </a:r>
            <a:r>
              <a:rPr lang="en-US" sz="2200" spc="-5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200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and </a:t>
            </a:r>
            <a:r>
              <a:rPr lang="en-US" sz="2200" spc="-10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pictures</a:t>
            </a:r>
            <a:endParaRPr lang="en-GB" sz="1100" dirty="0" smtClean="0">
              <a:effectLst/>
              <a:latin typeface="Ebrima" panose="02000000000000000000" pitchFamily="2" charset="0"/>
              <a:ea typeface="Arial" panose="020B0604020202020204" pitchFamily="34" charset="0"/>
              <a:cs typeface="Ebrima" panose="02000000000000000000" pitchFamily="2" charset="0"/>
            </a:endParaRPr>
          </a:p>
          <a:p>
            <a:pPr marL="742950" lvl="1" indent="-285750">
              <a:spcBef>
                <a:spcPts val="195"/>
              </a:spcBef>
              <a:spcAft>
                <a:spcPts val="0"/>
              </a:spcAft>
              <a:buSzPts val="2400"/>
              <a:buFont typeface="Arial" panose="020B0604020202020204" pitchFamily="34" charset="0"/>
              <a:buChar char="•"/>
              <a:tabLst>
                <a:tab pos="973455" algn="l"/>
                <a:tab pos="974725" algn="l"/>
              </a:tabLst>
            </a:pPr>
            <a:r>
              <a:rPr lang="en-US" sz="2200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Play</a:t>
            </a:r>
            <a:r>
              <a:rPr lang="en-US" sz="2200" spc="-5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200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sound</a:t>
            </a:r>
            <a:r>
              <a:rPr lang="en-US" sz="2200" spc="-5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200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bingo</a:t>
            </a:r>
            <a:r>
              <a:rPr lang="en-US" sz="2200" spc="10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200" spc="-10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games</a:t>
            </a:r>
            <a:endParaRPr lang="en-GB" sz="1100" dirty="0" smtClean="0">
              <a:effectLst/>
              <a:latin typeface="Ebrima" panose="02000000000000000000" pitchFamily="2" charset="0"/>
              <a:ea typeface="Arial" panose="020B0604020202020204" pitchFamily="34" charset="0"/>
              <a:cs typeface="Ebrima" panose="02000000000000000000" pitchFamily="2" charset="0"/>
            </a:endParaRPr>
          </a:p>
          <a:p>
            <a:pPr marL="742950" lvl="1" indent="-285750">
              <a:spcBef>
                <a:spcPts val="200"/>
              </a:spcBef>
              <a:spcAft>
                <a:spcPts val="0"/>
              </a:spcAft>
              <a:buSzPts val="2400"/>
              <a:buFont typeface="Arial" panose="020B0604020202020204" pitchFamily="34" charset="0"/>
              <a:buChar char="•"/>
              <a:tabLst>
                <a:tab pos="973455" algn="l"/>
                <a:tab pos="974725" algn="l"/>
              </a:tabLst>
            </a:pPr>
            <a:r>
              <a:rPr lang="en-US" sz="2200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Play</a:t>
            </a:r>
            <a:r>
              <a:rPr lang="en-US" sz="2200" spc="-10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200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lots</a:t>
            </a:r>
            <a:r>
              <a:rPr lang="en-US" sz="2200" spc="10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200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of</a:t>
            </a:r>
            <a:r>
              <a:rPr lang="en-US" sz="2200" spc="-5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200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party</a:t>
            </a:r>
            <a:r>
              <a:rPr lang="en-US" sz="2200" spc="-20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200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games</a:t>
            </a:r>
            <a:r>
              <a:rPr lang="en-US" sz="2200" spc="-10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200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like</a:t>
            </a:r>
            <a:r>
              <a:rPr lang="en-US" sz="2200" spc="5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200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Musical</a:t>
            </a:r>
            <a:r>
              <a:rPr lang="en-US" sz="2200" spc="10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200" spc="-10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statues</a:t>
            </a:r>
            <a:endParaRPr lang="en-GB" sz="1100" dirty="0" smtClean="0">
              <a:effectLst/>
              <a:latin typeface="Ebrima" panose="02000000000000000000" pitchFamily="2" charset="0"/>
              <a:ea typeface="Arial" panose="020B0604020202020204" pitchFamily="34" charset="0"/>
              <a:cs typeface="Ebrima" panose="02000000000000000000" pitchFamily="2" charset="0"/>
            </a:endParaRPr>
          </a:p>
          <a:p>
            <a:pPr marL="742950" lvl="1" indent="-285750">
              <a:spcBef>
                <a:spcPts val="195"/>
              </a:spcBef>
              <a:spcAft>
                <a:spcPts val="0"/>
              </a:spcAft>
              <a:buSzPts val="2400"/>
              <a:buFont typeface="Arial" panose="020B0604020202020204" pitchFamily="34" charset="0"/>
              <a:buChar char="•"/>
              <a:tabLst>
                <a:tab pos="973455" algn="l"/>
                <a:tab pos="974725" algn="l"/>
              </a:tabLst>
            </a:pPr>
            <a:r>
              <a:rPr lang="en-US" sz="2200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Read</a:t>
            </a:r>
            <a:r>
              <a:rPr lang="en-US" sz="2200" spc="-25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200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lots</a:t>
            </a:r>
            <a:r>
              <a:rPr lang="en-US" sz="2200" spc="10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200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of</a:t>
            </a:r>
            <a:r>
              <a:rPr lang="en-US" sz="2200" spc="-5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200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rhyming</a:t>
            </a:r>
            <a:r>
              <a:rPr lang="en-US" sz="2200" spc="15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200" spc="-20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books</a:t>
            </a:r>
            <a:endParaRPr lang="en-GB" sz="1100" dirty="0" smtClean="0">
              <a:effectLst/>
              <a:latin typeface="Ebrima" panose="02000000000000000000" pitchFamily="2" charset="0"/>
              <a:ea typeface="Arial" panose="020B0604020202020204" pitchFamily="34" charset="0"/>
              <a:cs typeface="Ebrima" panose="02000000000000000000" pitchFamily="2" charset="0"/>
            </a:endParaRPr>
          </a:p>
          <a:p>
            <a:pPr marL="742950" lvl="1" indent="-285750">
              <a:spcBef>
                <a:spcPts val="200"/>
              </a:spcBef>
              <a:spcAft>
                <a:spcPts val="0"/>
              </a:spcAft>
              <a:buSzPts val="2400"/>
              <a:buFont typeface="Arial" panose="020B0604020202020204" pitchFamily="34" charset="0"/>
              <a:buChar char="•"/>
              <a:tabLst>
                <a:tab pos="973455" algn="l"/>
                <a:tab pos="974725" algn="l"/>
              </a:tabLst>
            </a:pPr>
            <a:r>
              <a:rPr lang="en-US" sz="2200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Play</a:t>
            </a:r>
            <a:r>
              <a:rPr lang="en-US" sz="2200" spc="-15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200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the</a:t>
            </a:r>
            <a:r>
              <a:rPr lang="en-US" sz="2200" spc="-10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200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shopping</a:t>
            </a:r>
            <a:r>
              <a:rPr lang="en-US" sz="2200" spc="5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200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bag</a:t>
            </a:r>
            <a:r>
              <a:rPr lang="en-US" sz="2200" spc="-15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 </a:t>
            </a:r>
            <a:r>
              <a:rPr lang="en-US" sz="2200" spc="-20" dirty="0" smtClean="0">
                <a:effectLst/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game</a:t>
            </a:r>
          </a:p>
          <a:p>
            <a:pPr marL="742950" lvl="1" indent="-285750">
              <a:spcBef>
                <a:spcPts val="200"/>
              </a:spcBef>
              <a:spcAft>
                <a:spcPts val="0"/>
              </a:spcAft>
              <a:buSzPts val="2400"/>
              <a:buFont typeface="Arial" panose="020B0604020202020204" pitchFamily="34" charset="0"/>
              <a:buChar char="•"/>
              <a:tabLst>
                <a:tab pos="973455" algn="l"/>
                <a:tab pos="974725" algn="l"/>
              </a:tabLst>
            </a:pPr>
            <a:r>
              <a:rPr lang="en-US" sz="2200" spc="-20" dirty="0" smtClean="0">
                <a:latin typeface="HfW cursive" panose="00000500000000000000" pitchFamily="2" charset="0"/>
                <a:ea typeface="Arial" panose="020B0604020202020204" pitchFamily="34" charset="0"/>
                <a:cs typeface="Ebrima" panose="02000000000000000000" pitchFamily="2" charset="0"/>
              </a:rPr>
              <a:t>Rhyming cards</a:t>
            </a:r>
            <a:endParaRPr lang="en-GB" sz="1100" dirty="0" smtClean="0">
              <a:effectLst/>
              <a:latin typeface="Ebrima" panose="02000000000000000000" pitchFamily="2" charset="0"/>
              <a:ea typeface="Arial" panose="020B0604020202020204" pitchFamily="34" charset="0"/>
              <a:cs typeface="Ebrima" panose="02000000000000000000" pitchFamily="2" charset="0"/>
            </a:endParaRPr>
          </a:p>
          <a:p>
            <a:r>
              <a:rPr lang="en-US" sz="2200" dirty="0" smtClean="0">
                <a:effectLst/>
                <a:latin typeface="HfW cursive" panose="000005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     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411589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2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28625" y="5002090"/>
            <a:ext cx="11315700" cy="1855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27252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516</Words>
  <Application>Microsoft Office PowerPoint</Application>
  <PresentationFormat>Widescreen</PresentationFormat>
  <Paragraphs>57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Arial</vt:lpstr>
      <vt:lpstr>Calibri</vt:lpstr>
      <vt:lpstr>Calibri Light</vt:lpstr>
      <vt:lpstr>Ebrima</vt:lpstr>
      <vt:lpstr>HfW cursive</vt:lpstr>
      <vt:lpstr>HfW cursive 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Gregory</dc:creator>
  <cp:lastModifiedBy>Sarah Gregory</cp:lastModifiedBy>
  <cp:revision>10</cp:revision>
  <dcterms:created xsi:type="dcterms:W3CDTF">2023-01-30T13:36:18Z</dcterms:created>
  <dcterms:modified xsi:type="dcterms:W3CDTF">2023-02-03T14:21:07Z</dcterms:modified>
</cp:coreProperties>
</file>