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232" autoAdjust="0"/>
    <p:restoredTop sz="94660"/>
  </p:normalViewPr>
  <p:slideViewPr>
    <p:cSldViewPr snapToGrid="0">
      <p:cViewPr varScale="1">
        <p:scale>
          <a:sx n="87" d="100"/>
          <a:sy n="87" d="100"/>
        </p:scale>
        <p:origin x="1022"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E983151-637C-4E13-938E-1311D654419C}" type="datetimeFigureOut">
              <a:rPr lang="en-GB" smtClean="0"/>
              <a:t>14/11/2022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2222657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983151-637C-4E13-938E-1311D654419C}" type="datetimeFigureOut">
              <a:rPr lang="en-GB" smtClean="0"/>
              <a:t>14/11/2022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1621016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E983151-637C-4E13-938E-1311D654419C}" type="datetimeFigureOut">
              <a:rPr lang="en-GB" smtClean="0"/>
              <a:t>14/11/2022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2142874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E983151-637C-4E13-938E-1311D654419C}" type="datetimeFigureOut">
              <a:rPr lang="en-GB" smtClean="0"/>
              <a:t>14/11/2022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4038190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E983151-637C-4E13-938E-1311D654419C}" type="datetimeFigureOut">
              <a:rPr lang="en-GB" smtClean="0"/>
              <a:t>14/11/2022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3606048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E983151-637C-4E13-938E-1311D654419C}" type="datetimeFigureOut">
              <a:rPr lang="en-GB" smtClean="0"/>
              <a:t>14/11/2022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3455987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983151-637C-4E13-938E-1311D654419C}" type="datetimeFigureOut">
              <a:rPr lang="en-GB" smtClean="0"/>
              <a:t>14/11/2022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1410601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983151-637C-4E13-938E-1311D654419C}" type="datetimeFigureOut">
              <a:rPr lang="en-GB" smtClean="0"/>
              <a:t>14/11/2022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3597007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983151-637C-4E13-938E-1311D654419C}" type="datetimeFigureOut">
              <a:rPr lang="en-GB" smtClean="0"/>
              <a:t>14/11/2022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975551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983151-637C-4E13-938E-1311D654419C}" type="datetimeFigureOut">
              <a:rPr lang="en-GB" smtClean="0"/>
              <a:t>14/11/2022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1372922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983151-637C-4E13-938E-1311D654419C}" type="datetimeFigureOut">
              <a:rPr lang="en-GB" smtClean="0"/>
              <a:t>14/11/2022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266C07-3B82-42CD-A243-6B869D352DD0}" type="slidenum">
              <a:rPr lang="en-GB" smtClean="0"/>
              <a:t>‹#›</a:t>
            </a:fld>
            <a:endParaRPr lang="en-GB"/>
          </a:p>
        </p:txBody>
      </p:sp>
    </p:spTree>
    <p:extLst>
      <p:ext uri="{BB962C8B-B14F-4D97-AF65-F5344CB8AC3E}">
        <p14:creationId xmlns:p14="http://schemas.microsoft.com/office/powerpoint/2010/main" val="1232253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983151-637C-4E13-938E-1311D654419C}" type="datetimeFigureOut">
              <a:rPr lang="en-GB" smtClean="0"/>
              <a:t>14/11/2022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266C07-3B82-42CD-A243-6B869D352DD0}" type="slidenum">
              <a:rPr lang="en-GB" smtClean="0"/>
              <a:t>‹#›</a:t>
            </a:fld>
            <a:endParaRPr lang="en-GB"/>
          </a:p>
        </p:txBody>
      </p:sp>
    </p:spTree>
    <p:extLst>
      <p:ext uri="{BB962C8B-B14F-4D97-AF65-F5344CB8AC3E}">
        <p14:creationId xmlns:p14="http://schemas.microsoft.com/office/powerpoint/2010/main" val="1624969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nip Diagonal Corner Rectangle 4"/>
          <p:cNvSpPr/>
          <p:nvPr/>
        </p:nvSpPr>
        <p:spPr>
          <a:xfrm>
            <a:off x="74762" y="84462"/>
            <a:ext cx="1538378" cy="700542"/>
          </a:xfrm>
          <a:prstGeom prst="snip2Diag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smtClean="0">
                <a:latin typeface="HfW cursive top loops" panose="00000500000000000000" pitchFamily="2" charset="0"/>
              </a:rPr>
              <a:t>Reading</a:t>
            </a:r>
            <a:endParaRPr lang="en-GB" sz="2400" b="1" dirty="0">
              <a:latin typeface="HfW cursive top loops" panose="00000500000000000000" pitchFamily="2" charset="0"/>
            </a:endParaRPr>
          </a:p>
        </p:txBody>
      </p:sp>
      <p:pic>
        <p:nvPicPr>
          <p:cNvPr id="1026" name="Picture 2" descr="https://lh6.googleusercontent.com/J3UaYukweL65HbnlHijFKSyFBdpb2Z3XM9Jf4PbYcBG5aqIvKyDpvBjsm2e5CTeGaplsCjRAbPZf9byma8C8YfjIcwhN9_INBDe0PF4yjD9m1vd_GCw0YLxAZyEQdX3KyU5AGPk=s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78042" y="84461"/>
            <a:ext cx="868901" cy="80405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613140" y="215660"/>
            <a:ext cx="9109494" cy="584775"/>
          </a:xfrm>
          <a:prstGeom prst="rect">
            <a:avLst/>
          </a:prstGeom>
          <a:noFill/>
        </p:spPr>
        <p:txBody>
          <a:bodyPr wrap="square" rtlCol="0">
            <a:spAutoFit/>
          </a:bodyPr>
          <a:lstStyle/>
          <a:p>
            <a:pPr algn="ctr"/>
            <a:r>
              <a:rPr lang="en-GB" sz="1600" dirty="0" smtClean="0">
                <a:latin typeface="HfW cursive top loops" panose="00000500000000000000" pitchFamily="2" charset="0"/>
              </a:rPr>
              <a:t>At St Bernadette, we believe that </a:t>
            </a:r>
            <a:r>
              <a:rPr lang="en-GB" sz="1600" dirty="0" smtClean="0">
                <a:latin typeface="HfW cursive top loops" panose="00000500000000000000" pitchFamily="2" charset="0"/>
              </a:rPr>
              <a:t>Reading</a:t>
            </a:r>
            <a:r>
              <a:rPr lang="en-GB" sz="1600" dirty="0" smtClean="0">
                <a:latin typeface="HfW cursive top loops" panose="00000500000000000000" pitchFamily="2" charset="0"/>
              </a:rPr>
              <a:t> is one of the most important life skills and we are committed to helping lour children become life long readers.</a:t>
            </a:r>
            <a:endParaRPr lang="en-GB" sz="1600" dirty="0">
              <a:latin typeface="HfW cursive top loops" panose="00000500000000000000" pitchFamily="2" charset="0"/>
            </a:endParaRPr>
          </a:p>
        </p:txBody>
      </p:sp>
      <p:sp>
        <p:nvSpPr>
          <p:cNvPr id="8" name="TextBox 7"/>
          <p:cNvSpPr txBox="1"/>
          <p:nvPr/>
        </p:nvSpPr>
        <p:spPr>
          <a:xfrm>
            <a:off x="985744" y="2778097"/>
            <a:ext cx="6014131" cy="338554"/>
          </a:xfrm>
          <a:prstGeom prst="rect">
            <a:avLst/>
          </a:prstGeom>
          <a:noFill/>
        </p:spPr>
        <p:txBody>
          <a:bodyPr wrap="square" rtlCol="0">
            <a:spAutoFit/>
          </a:bodyPr>
          <a:lstStyle/>
          <a:p>
            <a:r>
              <a:rPr lang="en-GB" sz="1600" u="sng" dirty="0" smtClean="0">
                <a:latin typeface="HfW cursive top loops" panose="00000500000000000000" pitchFamily="2" charset="0"/>
              </a:rPr>
              <a:t>Implementation: how do we achieve our aims?</a:t>
            </a:r>
            <a:endParaRPr lang="en-GB" sz="1600" u="sng" dirty="0">
              <a:latin typeface="HfW cursive top loops" panose="00000500000000000000" pitchFamily="2" charset="0"/>
            </a:endParaRPr>
          </a:p>
        </p:txBody>
      </p:sp>
      <p:pic>
        <p:nvPicPr>
          <p:cNvPr id="10" name="Picture 9" descr="target symbol (817749) | Icons | Design Bundles"/>
          <p:cNvPicPr/>
          <p:nvPr/>
        </p:nvPicPr>
        <p:blipFill rotWithShape="1">
          <a:blip r:embed="rId3" cstate="print">
            <a:extLst>
              <a:ext uri="{28A0092B-C50C-407E-A947-70E740481C1C}">
                <a14:useLocalDpi xmlns:a14="http://schemas.microsoft.com/office/drawing/2010/main" val="0"/>
              </a:ext>
            </a:extLst>
          </a:blip>
          <a:srcRect l="23045" t="11111" r="20987" b="12345"/>
          <a:stretch/>
        </p:blipFill>
        <p:spPr bwMode="auto">
          <a:xfrm>
            <a:off x="169366" y="888520"/>
            <a:ext cx="693276" cy="559711"/>
          </a:xfrm>
          <a:prstGeom prst="rect">
            <a:avLst/>
          </a:prstGeom>
          <a:noFill/>
          <a:ln>
            <a:noFill/>
          </a:ln>
          <a:extLst>
            <a:ext uri="{53640926-AAD7-44D8-BBD7-CCE9431645EC}">
              <a14:shadowObscured xmlns:a14="http://schemas.microsoft.com/office/drawing/2010/main"/>
            </a:ext>
          </a:extLst>
        </p:spPr>
      </p:pic>
      <p:sp>
        <p:nvSpPr>
          <p:cNvPr id="11" name="Rounded Rectangle 10"/>
          <p:cNvSpPr/>
          <p:nvPr/>
        </p:nvSpPr>
        <p:spPr>
          <a:xfrm>
            <a:off x="121884" y="1543577"/>
            <a:ext cx="1871610" cy="1072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Facilitate a love of reading.</a:t>
            </a:r>
            <a:endParaRPr lang="en-GB" sz="1000" b="1" dirty="0">
              <a:solidFill>
                <a:schemeClr val="tx1"/>
              </a:solidFill>
              <a:latin typeface="HfW cursive top loops" panose="00000500000000000000" pitchFamily="2" charset="0"/>
            </a:endParaRPr>
          </a:p>
        </p:txBody>
      </p:sp>
      <p:sp>
        <p:nvSpPr>
          <p:cNvPr id="15" name="Rounded Rectangle 14"/>
          <p:cNvSpPr/>
          <p:nvPr/>
        </p:nvSpPr>
        <p:spPr>
          <a:xfrm>
            <a:off x="2073049" y="1543577"/>
            <a:ext cx="1940621" cy="1072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Provide children the opportunity to learn to read in a fun, supportive and encouraging environment.</a:t>
            </a:r>
            <a:endParaRPr lang="en-GB" sz="1000" b="1" dirty="0">
              <a:solidFill>
                <a:schemeClr val="tx1"/>
              </a:solidFill>
              <a:latin typeface="HfW cursive top loops" panose="00000500000000000000" pitchFamily="2" charset="0"/>
            </a:endParaRPr>
          </a:p>
        </p:txBody>
      </p:sp>
      <p:sp>
        <p:nvSpPr>
          <p:cNvPr id="16" name="Rounded Rectangle 15"/>
          <p:cNvSpPr/>
          <p:nvPr/>
        </p:nvSpPr>
        <p:spPr>
          <a:xfrm>
            <a:off x="4101380" y="1559267"/>
            <a:ext cx="1991265" cy="10569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Provide children with </a:t>
            </a:r>
            <a:r>
              <a:rPr lang="en-GB" sz="1000" b="1" dirty="0" smtClean="0">
                <a:solidFill>
                  <a:schemeClr val="tx1"/>
                </a:solidFill>
                <a:latin typeface="HfW cursive top loops" panose="00000500000000000000" pitchFamily="2" charset="0"/>
              </a:rPr>
              <a:t>access to interesting and appropriate texts in a variety of genres.</a:t>
            </a:r>
            <a:endParaRPr lang="en-GB" sz="1000" b="1" dirty="0">
              <a:solidFill>
                <a:schemeClr val="tx1"/>
              </a:solidFill>
              <a:latin typeface="HfW cursive top loops" panose="00000500000000000000" pitchFamily="2" charset="0"/>
            </a:endParaRPr>
          </a:p>
        </p:txBody>
      </p:sp>
      <p:sp>
        <p:nvSpPr>
          <p:cNvPr id="17" name="Rounded Rectangle 16"/>
          <p:cNvSpPr/>
          <p:nvPr/>
        </p:nvSpPr>
        <p:spPr>
          <a:xfrm>
            <a:off x="6143445" y="1551421"/>
            <a:ext cx="1916823" cy="10569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Work closely with parents and carers at home to help them support their children when learning to read.</a:t>
            </a:r>
            <a:endParaRPr lang="en-GB" sz="1000" b="1" dirty="0">
              <a:solidFill>
                <a:schemeClr val="tx1"/>
              </a:solidFill>
              <a:latin typeface="HfW cursive top loops" panose="00000500000000000000" pitchFamily="2" charset="0"/>
            </a:endParaRPr>
          </a:p>
        </p:txBody>
      </p:sp>
      <p:sp>
        <p:nvSpPr>
          <p:cNvPr id="18" name="Rounded Rectangle 17"/>
          <p:cNvSpPr/>
          <p:nvPr/>
        </p:nvSpPr>
        <p:spPr>
          <a:xfrm>
            <a:off x="8161867" y="1543577"/>
            <a:ext cx="1896533" cy="10641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Teach reading consistently throughout the school to enable the highest number of children possible reach the expected standard.</a:t>
            </a:r>
            <a:endParaRPr lang="en-GB" sz="1000" b="1" dirty="0">
              <a:solidFill>
                <a:schemeClr val="tx1"/>
              </a:solidFill>
              <a:latin typeface="HfW cursive top loops" panose="00000500000000000000" pitchFamily="2" charset="0"/>
            </a:endParaRPr>
          </a:p>
        </p:txBody>
      </p:sp>
      <p:sp>
        <p:nvSpPr>
          <p:cNvPr id="19" name="Rounded Rectangle 18"/>
          <p:cNvSpPr/>
          <p:nvPr/>
        </p:nvSpPr>
        <p:spPr>
          <a:xfrm>
            <a:off x="10159999" y="1543577"/>
            <a:ext cx="1896533" cy="10579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Support children to read across the wider curriculum and use their skills to develop their knowledge of the </a:t>
            </a:r>
            <a:r>
              <a:rPr lang="en-GB" sz="1000" b="1" smtClean="0">
                <a:solidFill>
                  <a:schemeClr val="tx1"/>
                </a:solidFill>
                <a:latin typeface="HfW cursive top loops" panose="00000500000000000000" pitchFamily="2" charset="0"/>
              </a:rPr>
              <a:t>wider world.</a:t>
            </a:r>
            <a:endParaRPr lang="en-GB" sz="1000" b="1" dirty="0">
              <a:solidFill>
                <a:schemeClr val="tx1"/>
              </a:solidFill>
              <a:latin typeface="HfW cursive top loops" panose="00000500000000000000" pitchFamily="2" charset="0"/>
            </a:endParaRPr>
          </a:p>
        </p:txBody>
      </p:sp>
      <p:pic>
        <p:nvPicPr>
          <p:cNvPr id="20" name="Picture 19" descr="Black Heart Vector Art, Icons, and Graphics for Free Download"/>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5744" y="1228666"/>
            <a:ext cx="270510" cy="266700"/>
          </a:xfrm>
          <a:prstGeom prst="rect">
            <a:avLst/>
          </a:prstGeom>
          <a:noFill/>
          <a:ln>
            <a:noFill/>
          </a:ln>
        </p:spPr>
      </p:pic>
      <p:pic>
        <p:nvPicPr>
          <p:cNvPr id="24" name="Picture 23" descr="Speech Bubble Kg Clip Art at Clker.com - vector clip art online, royalty  free &amp; public domain"/>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39521" y="1282344"/>
            <a:ext cx="378239" cy="239000"/>
          </a:xfrm>
          <a:prstGeom prst="rect">
            <a:avLst/>
          </a:prstGeom>
          <a:noFill/>
          <a:ln>
            <a:noFill/>
          </a:ln>
        </p:spPr>
      </p:pic>
      <p:sp>
        <p:nvSpPr>
          <p:cNvPr id="29" name="TextBox 28"/>
          <p:cNvSpPr txBox="1"/>
          <p:nvPr/>
        </p:nvSpPr>
        <p:spPr>
          <a:xfrm>
            <a:off x="985744" y="956520"/>
            <a:ext cx="3140015" cy="338554"/>
          </a:xfrm>
          <a:prstGeom prst="rect">
            <a:avLst/>
          </a:prstGeom>
          <a:noFill/>
        </p:spPr>
        <p:txBody>
          <a:bodyPr wrap="square" rtlCol="0">
            <a:spAutoFit/>
          </a:bodyPr>
          <a:lstStyle/>
          <a:p>
            <a:r>
              <a:rPr lang="en-GB" sz="1600" u="sng" dirty="0" smtClean="0">
                <a:latin typeface="HfW cursive top loops" panose="00000500000000000000" pitchFamily="2" charset="0"/>
              </a:rPr>
              <a:t>Intent: we aim to...</a:t>
            </a:r>
            <a:endParaRPr lang="en-GB" sz="1600" u="sng" dirty="0">
              <a:latin typeface="HfW cursive top loops" panose="00000500000000000000" pitchFamily="2" charset="0"/>
            </a:endParaRPr>
          </a:p>
        </p:txBody>
      </p:sp>
      <p:pic>
        <p:nvPicPr>
          <p:cNvPr id="30" name="Picture 29" descr="Implementation icon Images, Stock Photos &amp; Vectors | Shutterstock"/>
          <p:cNvPicPr/>
          <p:nvPr/>
        </p:nvPicPr>
        <p:blipFill rotWithShape="1">
          <a:blip r:embed="rId6">
            <a:extLst>
              <a:ext uri="{28A0092B-C50C-407E-A947-70E740481C1C}">
                <a14:useLocalDpi xmlns:a14="http://schemas.microsoft.com/office/drawing/2010/main" val="0"/>
              </a:ext>
            </a:extLst>
          </a:blip>
          <a:srcRect l="20847" t="13714" r="19544" b="38857"/>
          <a:stretch/>
        </p:blipFill>
        <p:spPr bwMode="auto">
          <a:xfrm>
            <a:off x="244608" y="2711545"/>
            <a:ext cx="618034" cy="505788"/>
          </a:xfrm>
          <a:prstGeom prst="rect">
            <a:avLst/>
          </a:prstGeom>
          <a:noFill/>
          <a:ln>
            <a:noFill/>
          </a:ln>
          <a:extLst>
            <a:ext uri="{53640926-AAD7-44D8-BBD7-CCE9431645EC}">
              <a14:shadowObscured xmlns:a14="http://schemas.microsoft.com/office/drawing/2010/main"/>
            </a:ext>
          </a:extLst>
        </p:spPr>
      </p:pic>
      <p:sp>
        <p:nvSpPr>
          <p:cNvPr id="14" name="Rounded Rectangle 13"/>
          <p:cNvSpPr/>
          <p:nvPr/>
        </p:nvSpPr>
        <p:spPr>
          <a:xfrm>
            <a:off x="244608" y="3277862"/>
            <a:ext cx="1971542" cy="82136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Daily teaching of </a:t>
            </a:r>
            <a:r>
              <a:rPr lang="en-GB" sz="1000" b="1" dirty="0" smtClean="0">
                <a:solidFill>
                  <a:schemeClr val="tx1"/>
                </a:solidFill>
                <a:latin typeface="HfW cursive top loops" panose="00000500000000000000" pitchFamily="2" charset="0"/>
              </a:rPr>
              <a:t>systematic synthetic phonics Monster Phonics in EYFS and KS1</a:t>
            </a:r>
            <a:endParaRPr lang="en-GB" sz="1000" b="1" dirty="0">
              <a:solidFill>
                <a:schemeClr val="tx1"/>
              </a:solidFill>
              <a:latin typeface="HfW cursive top loops" panose="00000500000000000000" pitchFamily="2" charset="0"/>
            </a:endParaRPr>
          </a:p>
        </p:txBody>
      </p:sp>
      <p:sp>
        <p:nvSpPr>
          <p:cNvPr id="32" name="Rounded Rectangle 31"/>
          <p:cNvSpPr/>
          <p:nvPr/>
        </p:nvSpPr>
        <p:spPr>
          <a:xfrm>
            <a:off x="2334359" y="3105325"/>
            <a:ext cx="3175170" cy="764121"/>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In EYFS and KS1</a:t>
            </a:r>
            <a:r>
              <a:rPr lang="en-GB" sz="1000" b="1" dirty="0" smtClean="0">
                <a:solidFill>
                  <a:schemeClr val="tx1"/>
                </a:solidFill>
                <a:latin typeface="HfW cursive top loops" panose="00000500000000000000" pitchFamily="2" charset="0"/>
              </a:rPr>
              <a:t> children read aloud daily during phonics/whole class reading and other subjects. </a:t>
            </a:r>
            <a:r>
              <a:rPr lang="en-GB" sz="1000" b="1" dirty="0" smtClean="0">
                <a:solidFill>
                  <a:schemeClr val="tx1"/>
                </a:solidFill>
                <a:latin typeface="HfW cursive top loops" panose="00000500000000000000" pitchFamily="2" charset="0"/>
              </a:rPr>
              <a:t>KS2 children read daily in other subjects and 3 day reading plan.</a:t>
            </a:r>
            <a:endParaRPr lang="en-GB" sz="1000" b="1" dirty="0">
              <a:solidFill>
                <a:schemeClr val="tx1"/>
              </a:solidFill>
              <a:latin typeface="HfW cursive top loops" panose="00000500000000000000" pitchFamily="2" charset="0"/>
            </a:endParaRPr>
          </a:p>
        </p:txBody>
      </p:sp>
      <p:sp>
        <p:nvSpPr>
          <p:cNvPr id="34" name="Rounded Rectangle 33"/>
          <p:cNvSpPr/>
          <p:nvPr/>
        </p:nvSpPr>
        <p:spPr>
          <a:xfrm>
            <a:off x="222241" y="4159751"/>
            <a:ext cx="2038359" cy="128855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Regularly check children’s phonic knowledge and use Phonics Tracker to assess. Provide appropriately matched Monster Phonics and other decodable books for children to read at home.</a:t>
            </a:r>
            <a:endParaRPr lang="en-GB" sz="1000" b="1" dirty="0">
              <a:latin typeface="HfW cursive top loops" panose="00000500000000000000" pitchFamily="2" charset="0"/>
            </a:endParaRPr>
          </a:p>
        </p:txBody>
      </p:sp>
      <p:sp>
        <p:nvSpPr>
          <p:cNvPr id="36" name="Rounded Rectangle 35"/>
          <p:cNvSpPr/>
          <p:nvPr/>
        </p:nvSpPr>
        <p:spPr>
          <a:xfrm>
            <a:off x="5683395" y="3097881"/>
            <a:ext cx="2714449" cy="1510937"/>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Year 1-6 follow 3 day reading plan which gives children the opportunity to develop their vocabulary and understanding of texts through class discussion. Children are supported to answer verbal and written comprehension questions and to develop their speed and fluency.</a:t>
            </a:r>
            <a:endParaRPr lang="en-GB" sz="1000" b="1" dirty="0">
              <a:solidFill>
                <a:schemeClr val="tx1"/>
              </a:solidFill>
              <a:latin typeface="HfW cursive top loops" panose="00000500000000000000" pitchFamily="2" charset="0"/>
            </a:endParaRPr>
          </a:p>
        </p:txBody>
      </p:sp>
      <p:sp>
        <p:nvSpPr>
          <p:cNvPr id="38" name="Rounded Rectangle 37"/>
          <p:cNvSpPr/>
          <p:nvPr/>
        </p:nvSpPr>
        <p:spPr>
          <a:xfrm>
            <a:off x="5675215" y="4695827"/>
            <a:ext cx="2757984" cy="843784"/>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Children in all year groups have a </a:t>
            </a:r>
            <a:r>
              <a:rPr lang="en-GB" sz="1000" b="1" dirty="0" smtClean="0">
                <a:solidFill>
                  <a:schemeClr val="tx1"/>
                </a:solidFill>
                <a:latin typeface="HfW cursive top loops" panose="00000500000000000000" pitchFamily="2" charset="0"/>
              </a:rPr>
              <a:t>weekly </a:t>
            </a:r>
            <a:r>
              <a:rPr lang="en-GB" sz="1000" b="1" dirty="0" smtClean="0">
                <a:solidFill>
                  <a:schemeClr val="tx1"/>
                </a:solidFill>
                <a:latin typeface="HfW cursive top loops" panose="00000500000000000000" pitchFamily="2" charset="0"/>
              </a:rPr>
              <a:t>school library visit.  Children choose a book for enjoyment that can be read to them at home.</a:t>
            </a:r>
            <a:endParaRPr lang="en-GB" sz="1000" b="1" dirty="0">
              <a:solidFill>
                <a:schemeClr val="tx1"/>
              </a:solidFill>
              <a:latin typeface="HfW cursive top loops" panose="00000500000000000000" pitchFamily="2" charset="0"/>
            </a:endParaRPr>
          </a:p>
        </p:txBody>
      </p:sp>
      <p:sp>
        <p:nvSpPr>
          <p:cNvPr id="40" name="Rounded Rectangle 39"/>
          <p:cNvSpPr/>
          <p:nvPr/>
        </p:nvSpPr>
        <p:spPr>
          <a:xfrm>
            <a:off x="8573015" y="3784600"/>
            <a:ext cx="3173967" cy="1782060"/>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Book corners and reading areas are well resourced with high quality books which reflect the diversity of our modern world.. Children are introduced to a wide variety of books many of which are chosen especially to be read along side class topics or the books chosen as the  class writing stimulus. Story time happens daily in all classes.</a:t>
            </a:r>
            <a:endParaRPr lang="en-GB" sz="1000" b="1" dirty="0">
              <a:solidFill>
                <a:schemeClr val="tx1"/>
              </a:solidFill>
              <a:latin typeface="HfW cursive top loops" panose="00000500000000000000" pitchFamily="2" charset="0"/>
            </a:endParaRPr>
          </a:p>
        </p:txBody>
      </p:sp>
      <p:sp>
        <p:nvSpPr>
          <p:cNvPr id="35" name="Rectangle 34"/>
          <p:cNvSpPr/>
          <p:nvPr/>
        </p:nvSpPr>
        <p:spPr>
          <a:xfrm>
            <a:off x="955999" y="5558006"/>
            <a:ext cx="6098208" cy="369332"/>
          </a:xfrm>
          <a:prstGeom prst="rect">
            <a:avLst/>
          </a:prstGeom>
        </p:spPr>
        <p:txBody>
          <a:bodyPr wrap="none">
            <a:spAutoFit/>
          </a:bodyPr>
          <a:lstStyle/>
          <a:p>
            <a:r>
              <a:rPr lang="en-GB" u="sng" dirty="0" smtClean="0">
                <a:latin typeface="HfW cursive top loops" panose="00000500000000000000" pitchFamily="2" charset="0"/>
              </a:rPr>
              <a:t>Impact: how will we know we achieved our aims?</a:t>
            </a:r>
            <a:endParaRPr lang="en-GB" u="sng" dirty="0">
              <a:latin typeface="HfW cursive top loops" panose="00000500000000000000" pitchFamily="2" charset="0"/>
            </a:endParaRPr>
          </a:p>
        </p:txBody>
      </p:sp>
      <p:pic>
        <p:nvPicPr>
          <p:cNvPr id="42" name="Picture 41" descr="Circle okay tick icon - Free Daily Icon Set"/>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5598" y="5448302"/>
            <a:ext cx="545246" cy="488212"/>
          </a:xfrm>
          <a:prstGeom prst="rect">
            <a:avLst/>
          </a:prstGeom>
          <a:noFill/>
          <a:ln>
            <a:noFill/>
          </a:ln>
        </p:spPr>
      </p:pic>
      <p:sp>
        <p:nvSpPr>
          <p:cNvPr id="41" name="Rounded Rectangle 40"/>
          <p:cNvSpPr/>
          <p:nvPr/>
        </p:nvSpPr>
        <p:spPr>
          <a:xfrm>
            <a:off x="2118887" y="5873752"/>
            <a:ext cx="1797460" cy="81702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Children leave St Bernadette with the essential reading skills to transition into KS3.</a:t>
            </a:r>
            <a:endParaRPr lang="en-GB" sz="1000" b="1" dirty="0">
              <a:solidFill>
                <a:schemeClr val="tx1"/>
              </a:solidFill>
              <a:latin typeface="HfW cursive top loops" panose="00000500000000000000" pitchFamily="2" charset="0"/>
            </a:endParaRPr>
          </a:p>
        </p:txBody>
      </p:sp>
      <p:sp>
        <p:nvSpPr>
          <p:cNvPr id="44" name="Rounded Rectangle 43"/>
          <p:cNvSpPr/>
          <p:nvPr/>
        </p:nvSpPr>
        <p:spPr>
          <a:xfrm>
            <a:off x="6057148" y="5873751"/>
            <a:ext cx="1658102" cy="81641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Children leave with excellent comprehension skills.</a:t>
            </a:r>
            <a:endParaRPr lang="en-GB" sz="1000" b="1" dirty="0">
              <a:solidFill>
                <a:schemeClr val="tx1"/>
              </a:solidFill>
              <a:latin typeface="HfW cursive top loops" panose="00000500000000000000" pitchFamily="2" charset="0"/>
            </a:endParaRPr>
          </a:p>
        </p:txBody>
      </p:sp>
      <p:sp>
        <p:nvSpPr>
          <p:cNvPr id="45" name="Rounded Rectangle 44"/>
          <p:cNvSpPr/>
          <p:nvPr/>
        </p:nvSpPr>
        <p:spPr>
          <a:xfrm>
            <a:off x="3987001" y="5873752"/>
            <a:ext cx="1993956" cy="82106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Children are able to read and enjoy books from a variety of genres and different purposes.</a:t>
            </a:r>
            <a:endParaRPr lang="en-GB" sz="1000" b="1" dirty="0">
              <a:solidFill>
                <a:schemeClr val="tx1"/>
              </a:solidFill>
              <a:latin typeface="HfW cursive top loops" panose="00000500000000000000" pitchFamily="2" charset="0"/>
            </a:endParaRPr>
          </a:p>
        </p:txBody>
      </p:sp>
      <p:sp>
        <p:nvSpPr>
          <p:cNvPr id="46" name="Rounded Rectangle 45"/>
          <p:cNvSpPr/>
          <p:nvPr/>
        </p:nvSpPr>
        <p:spPr>
          <a:xfrm>
            <a:off x="74762" y="5873751"/>
            <a:ext cx="1973471" cy="821062"/>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chemeClr val="tx1"/>
                </a:solidFill>
                <a:latin typeface="HfW cursive top loops" panose="00000500000000000000" pitchFamily="2" charset="0"/>
              </a:rPr>
              <a:t>Children are engaged and are confident </a:t>
            </a:r>
            <a:r>
              <a:rPr lang="en-GB" sz="1000" b="1" dirty="0" smtClean="0">
                <a:solidFill>
                  <a:schemeClr val="tx1"/>
                </a:solidFill>
                <a:latin typeface="HfW cursive top loops" panose="00000500000000000000" pitchFamily="2" charset="0"/>
              </a:rPr>
              <a:t>in their </a:t>
            </a:r>
            <a:r>
              <a:rPr lang="en-GB" sz="1000" b="1" dirty="0" smtClean="0">
                <a:solidFill>
                  <a:schemeClr val="tx1"/>
                </a:solidFill>
                <a:latin typeface="HfW cursive top loops" panose="00000500000000000000" pitchFamily="2" charset="0"/>
              </a:rPr>
              <a:t>reading</a:t>
            </a:r>
            <a:endParaRPr lang="en-GB" sz="1000" b="1" dirty="0">
              <a:solidFill>
                <a:schemeClr val="tx1"/>
              </a:solidFill>
              <a:latin typeface="HfW cursive top loops" panose="00000500000000000000" pitchFamily="2" charset="0"/>
            </a:endParaRPr>
          </a:p>
        </p:txBody>
      </p:sp>
      <p:sp>
        <p:nvSpPr>
          <p:cNvPr id="47" name="Rounded Rectangle 46"/>
          <p:cNvSpPr/>
          <p:nvPr/>
        </p:nvSpPr>
        <p:spPr>
          <a:xfrm>
            <a:off x="7871295" y="5873751"/>
            <a:ext cx="1984756" cy="821059"/>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Children enjoy reading for pleasure and independently choose books that engage and inspire them.</a:t>
            </a:r>
            <a:endParaRPr lang="en-GB" sz="1000" b="1" dirty="0">
              <a:solidFill>
                <a:schemeClr val="tx1"/>
              </a:solidFill>
              <a:latin typeface="HfW cursive top loops" panose="00000500000000000000" pitchFamily="2" charset="0"/>
            </a:endParaRPr>
          </a:p>
        </p:txBody>
      </p:sp>
      <p:sp>
        <p:nvSpPr>
          <p:cNvPr id="37" name="Rounded Rectangle 36"/>
          <p:cNvSpPr/>
          <p:nvPr/>
        </p:nvSpPr>
        <p:spPr>
          <a:xfrm>
            <a:off x="9906000" y="5873752"/>
            <a:ext cx="2144889" cy="81188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Children are secure in their phonic knowledge.</a:t>
            </a:r>
            <a:endParaRPr lang="en-GB" sz="1000" b="1" dirty="0">
              <a:solidFill>
                <a:schemeClr val="tx1"/>
              </a:solidFill>
              <a:latin typeface="HfW cursive top loops" panose="00000500000000000000" pitchFamily="2" charset="0"/>
            </a:endParaRPr>
          </a:p>
        </p:txBody>
      </p:sp>
      <p:pic>
        <p:nvPicPr>
          <p:cNvPr id="43" name="Picture 42" descr="Key skills - Free miscellaneous icons"/>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91099" y="1191316"/>
            <a:ext cx="321013" cy="287092"/>
          </a:xfrm>
          <a:prstGeom prst="rect">
            <a:avLst/>
          </a:prstGeom>
          <a:noFill/>
          <a:ln>
            <a:noFill/>
          </a:ln>
        </p:spPr>
      </p:pic>
      <p:pic>
        <p:nvPicPr>
          <p:cNvPr id="48" name="Picture 47" descr="Edit Icon Edit Sign Symbol Vector Stock Vector (Royalty Free) 1713150067 |  Shutterstock"/>
          <p:cNvPicPr/>
          <p:nvPr/>
        </p:nvPicPr>
        <p:blipFill rotWithShape="1">
          <a:blip r:embed="rId9" cstate="print">
            <a:extLst>
              <a:ext uri="{28A0092B-C50C-407E-A947-70E740481C1C}">
                <a14:useLocalDpi xmlns:a14="http://schemas.microsoft.com/office/drawing/2010/main" val="0"/>
              </a:ext>
            </a:extLst>
          </a:blip>
          <a:srcRect l="13508" t="25721" r="53375" b="31393"/>
          <a:stretch/>
        </p:blipFill>
        <p:spPr bwMode="auto">
          <a:xfrm>
            <a:off x="9013295" y="1208984"/>
            <a:ext cx="289455" cy="312684"/>
          </a:xfrm>
          <a:prstGeom prst="rect">
            <a:avLst/>
          </a:prstGeom>
          <a:noFill/>
          <a:ln>
            <a:noFill/>
          </a:ln>
          <a:extLst>
            <a:ext uri="{53640926-AAD7-44D8-BBD7-CCE9431645EC}">
              <a14:shadowObscured xmlns:a14="http://schemas.microsoft.com/office/drawing/2010/main"/>
            </a:ext>
          </a:extLst>
        </p:spPr>
      </p:pic>
      <p:pic>
        <p:nvPicPr>
          <p:cNvPr id="49" name="Picture 48" descr="Hand Writing Line Icon, Concept Sign, Outline Vector Illustration, Linear  Symbol. Stock Vector - Illustration of concept, drawing: 173889917"/>
          <p:cNvPicPr/>
          <p:nvPr/>
        </p:nvPicPr>
        <p:blipFill rotWithShape="1">
          <a:blip r:embed="rId10" cstate="print">
            <a:extLst>
              <a:ext uri="{28A0092B-C50C-407E-A947-70E740481C1C}">
                <a14:useLocalDpi xmlns:a14="http://schemas.microsoft.com/office/drawing/2010/main" val="0"/>
              </a:ext>
            </a:extLst>
          </a:blip>
          <a:srcRect t="10913" b="11240"/>
          <a:stretch/>
        </p:blipFill>
        <p:spPr bwMode="auto">
          <a:xfrm>
            <a:off x="6721149" y="1142872"/>
            <a:ext cx="409901" cy="317628"/>
          </a:xfrm>
          <a:prstGeom prst="rect">
            <a:avLst/>
          </a:prstGeom>
          <a:noFill/>
          <a:ln>
            <a:noFill/>
          </a:ln>
        </p:spPr>
      </p:pic>
      <p:pic>
        <p:nvPicPr>
          <p:cNvPr id="50" name="Picture 49" descr="Speech Bubble Icon Vector Art, Icons, and Graphics for Free Download"/>
          <p:cNvPicPr/>
          <p:nvPr/>
        </p:nvPicPr>
        <p:blipFill rotWithShape="1">
          <a:blip r:embed="rId11" cstate="print">
            <a:extLst>
              <a:ext uri="{28A0092B-C50C-407E-A947-70E740481C1C}">
                <a14:useLocalDpi xmlns:a14="http://schemas.microsoft.com/office/drawing/2010/main" val="0"/>
              </a:ext>
            </a:extLst>
          </a:blip>
          <a:srcRect t="14666" b="14000"/>
          <a:stretch/>
        </p:blipFill>
        <p:spPr bwMode="auto">
          <a:xfrm>
            <a:off x="10832233" y="1191316"/>
            <a:ext cx="540617" cy="310044"/>
          </a:xfrm>
          <a:prstGeom prst="rect">
            <a:avLst/>
          </a:prstGeom>
          <a:noFill/>
          <a:ln>
            <a:noFill/>
          </a:ln>
          <a:extLst>
            <a:ext uri="{53640926-AAD7-44D8-BBD7-CCE9431645EC}">
              <a14:shadowObscured xmlns:a14="http://schemas.microsoft.com/office/drawing/2010/main"/>
            </a:ext>
          </a:extLst>
        </p:spPr>
      </p:pic>
      <p:sp>
        <p:nvSpPr>
          <p:cNvPr id="51" name="Rounded Rectangle 50"/>
          <p:cNvSpPr/>
          <p:nvPr/>
        </p:nvSpPr>
        <p:spPr>
          <a:xfrm>
            <a:off x="2343157" y="3984175"/>
            <a:ext cx="3159117" cy="1510937"/>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Home readers are monitored daily and children are expected to read at home every evening. Children are read with x1 a week with an adult in school. Bottom 20% of readers are read with at least once more per week and have 1:1 phonic catch up sessions.</a:t>
            </a:r>
            <a:endParaRPr lang="en-GB" sz="1000" b="1" dirty="0">
              <a:solidFill>
                <a:schemeClr val="tx1"/>
              </a:solidFill>
              <a:latin typeface="HfW cursive top loops" panose="00000500000000000000" pitchFamily="2" charset="0"/>
            </a:endParaRPr>
          </a:p>
        </p:txBody>
      </p:sp>
      <p:sp>
        <p:nvSpPr>
          <p:cNvPr id="54" name="Rounded Rectangle 53"/>
          <p:cNvSpPr/>
          <p:nvPr/>
        </p:nvSpPr>
        <p:spPr>
          <a:xfrm>
            <a:off x="8573015" y="3010028"/>
            <a:ext cx="3056434" cy="683799"/>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smtClean="0">
                <a:solidFill>
                  <a:schemeClr val="tx1"/>
                </a:solidFill>
                <a:latin typeface="HfW cursive top loops" panose="00000500000000000000" pitchFamily="2" charset="0"/>
              </a:rPr>
              <a:t>Books are carefully chosen as stimuli for writing and cover a range of genres and subject matter.</a:t>
            </a:r>
            <a:endParaRPr lang="en-GB" sz="1000" b="1" dirty="0">
              <a:solidFill>
                <a:schemeClr val="tx1"/>
              </a:solidFill>
              <a:latin typeface="HfW cursive top loops" panose="00000500000000000000" pitchFamily="2" charset="0"/>
            </a:endParaRPr>
          </a:p>
        </p:txBody>
      </p:sp>
    </p:spTree>
    <p:extLst>
      <p:ext uri="{BB962C8B-B14F-4D97-AF65-F5344CB8AC3E}">
        <p14:creationId xmlns:p14="http://schemas.microsoft.com/office/powerpoint/2010/main" val="682427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744</TotalTime>
  <Words>491</Words>
  <Application>Microsoft Office PowerPoint</Application>
  <PresentationFormat>Widescreen</PresentationFormat>
  <Paragraphs>25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HfW cursive top loops</vt:lpstr>
      <vt:lpstr>Office Theme</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Aimee Collett</dc:creator>
  <cp:lastModifiedBy>Laura Hewlett</cp:lastModifiedBy>
  <cp:revision>40</cp:revision>
  <cp:lastPrinted>2022-11-14T12:29:47Z</cp:lastPrinted>
  <dcterms:created xsi:type="dcterms:W3CDTF">2022-04-02T15:05:55Z</dcterms:created>
  <dcterms:modified xsi:type="dcterms:W3CDTF">2022-11-14T12:31:05Z</dcterms:modified>
</cp:coreProperties>
</file>