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88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232" autoAdjust="0"/>
    <p:restoredTop sz="94660"/>
  </p:normalViewPr>
  <p:slideViewPr>
    <p:cSldViewPr snapToGrid="0">
      <p:cViewPr>
        <p:scale>
          <a:sx n="120" d="100"/>
          <a:sy n="120" d="100"/>
        </p:scale>
        <p:origin x="-259" y="-89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E983151-637C-4E13-938E-1311D654419C}" type="datetimeFigureOut">
              <a:rPr lang="en-GB" smtClean="0"/>
              <a:t>03/03/2023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2222657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983151-637C-4E13-938E-1311D654419C}" type="datetimeFigureOut">
              <a:rPr lang="en-GB" smtClean="0"/>
              <a:t>03/03/2023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1621016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E983151-637C-4E13-938E-1311D654419C}" type="datetimeFigureOut">
              <a:rPr lang="en-GB" smtClean="0"/>
              <a:t>03/03/2023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2142874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E983151-637C-4E13-938E-1311D654419C}" type="datetimeFigureOut">
              <a:rPr lang="en-GB" smtClean="0"/>
              <a:t>03/03/2023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4038190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E983151-637C-4E13-938E-1311D654419C}" type="datetimeFigureOut">
              <a:rPr lang="en-GB" smtClean="0"/>
              <a:t>03/03/2023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3606048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E983151-637C-4E13-938E-1311D654419C}" type="datetimeFigureOut">
              <a:rPr lang="en-GB" smtClean="0"/>
              <a:t>03/03/2023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3455987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983151-637C-4E13-938E-1311D654419C}" type="datetimeFigureOut">
              <a:rPr lang="en-GB" smtClean="0"/>
              <a:t>03/03/2023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1410601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E983151-637C-4E13-938E-1311D654419C}" type="datetimeFigureOut">
              <a:rPr lang="en-GB" smtClean="0"/>
              <a:t>03/03/2023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35970075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E983151-637C-4E13-938E-1311D654419C}" type="datetimeFigureOut">
              <a:rPr lang="en-GB" smtClean="0"/>
              <a:t>03/03/2023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975551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983151-637C-4E13-938E-1311D654419C}" type="datetimeFigureOut">
              <a:rPr lang="en-GB" smtClean="0"/>
              <a:t>03/03/2023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1372922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983151-637C-4E13-938E-1311D654419C}" type="datetimeFigureOut">
              <a:rPr lang="en-GB" smtClean="0"/>
              <a:t>03/03/2023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1232253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983151-637C-4E13-938E-1311D654419C}" type="datetimeFigureOut">
              <a:rPr lang="en-GB" smtClean="0"/>
              <a:t>03/03/2023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266C07-3B82-42CD-A243-6B869D352DD0}" type="slidenum">
              <a:rPr lang="en-GB" smtClean="0"/>
              <a:t>‹#›</a:t>
            </a:fld>
            <a:endParaRPr lang="en-GB"/>
          </a:p>
        </p:txBody>
      </p:sp>
    </p:spTree>
    <p:extLst>
      <p:ext uri="{BB962C8B-B14F-4D97-AF65-F5344CB8AC3E}">
        <p14:creationId xmlns:p14="http://schemas.microsoft.com/office/powerpoint/2010/main" val="1624969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nip Diagonal Corner Rectangle 4"/>
          <p:cNvSpPr/>
          <p:nvPr/>
        </p:nvSpPr>
        <p:spPr>
          <a:xfrm>
            <a:off x="74762" y="31708"/>
            <a:ext cx="1657056" cy="483616"/>
          </a:xfrm>
          <a:prstGeom prst="snip2DiagRect">
            <a:avLst/>
          </a:prstGeom>
          <a:gradFill flip="none" rotWithShape="1">
            <a:gsLst>
              <a:gs pos="0">
                <a:srgbClr val="A888A8">
                  <a:tint val="66000"/>
                  <a:satMod val="160000"/>
                </a:srgbClr>
              </a:gs>
              <a:gs pos="50000">
                <a:srgbClr val="A888A8">
                  <a:tint val="44500"/>
                  <a:satMod val="160000"/>
                </a:srgbClr>
              </a:gs>
              <a:gs pos="100000">
                <a:srgbClr val="A888A8">
                  <a:tint val="23500"/>
                  <a:satMod val="160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smtClean="0">
                <a:latin typeface="HfW cursive top loops" panose="00000500000000000000" pitchFamily="2" charset="0"/>
              </a:rPr>
              <a:t>EYFS</a:t>
            </a:r>
            <a:endParaRPr lang="en-GB" sz="2400" b="1" dirty="0">
              <a:latin typeface="HfW cursive top loops" panose="00000500000000000000" pitchFamily="2" charset="0"/>
            </a:endParaRPr>
          </a:p>
        </p:txBody>
      </p:sp>
      <p:pic>
        <p:nvPicPr>
          <p:cNvPr id="1026" name="Picture 2" descr="https://lh6.googleusercontent.com/J3UaYukweL65HbnlHijFKSyFBdpb2Z3XM9Jf4PbYcBG5aqIvKyDpvBjsm2e5CTeGaplsCjRAbPZf9byma8C8YfjIcwhN9_INBDe0PF4yjD9m1vd_GCw0YLxAZyEQdX3KyU5AGPk=s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59457" y="59084"/>
            <a:ext cx="575050" cy="53213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123821" y="139769"/>
            <a:ext cx="8432239" cy="430887"/>
          </a:xfrm>
          <a:prstGeom prst="rect">
            <a:avLst/>
          </a:prstGeom>
          <a:noFill/>
        </p:spPr>
        <p:txBody>
          <a:bodyPr wrap="square" rtlCol="0">
            <a:spAutoFit/>
          </a:bodyPr>
          <a:lstStyle/>
          <a:p>
            <a:pPr algn="ctr"/>
            <a:r>
              <a:rPr lang="en-GB" sz="1100" b="1" dirty="0" smtClean="0">
                <a:latin typeface="HfW cursive" panose="00000500000000000000" pitchFamily="2" charset="0"/>
              </a:rPr>
              <a:t>At St Bernadette we believe that every </a:t>
            </a:r>
            <a:r>
              <a:rPr lang="en-GB" sz="1100" b="1" dirty="0">
                <a:latin typeface="HfW cursive" panose="00000500000000000000" pitchFamily="2" charset="0"/>
              </a:rPr>
              <a:t>child is unique and deserves the best possible start in life to support them to reach their full potential. </a:t>
            </a:r>
            <a:r>
              <a:rPr lang="en-GB" sz="1100" b="1" dirty="0" smtClean="0">
                <a:latin typeface="HfW cursive" panose="00000500000000000000" pitchFamily="2" charset="0"/>
              </a:rPr>
              <a:t>The EYFS </a:t>
            </a:r>
            <a:r>
              <a:rPr lang="en-GB" sz="1100" b="1" dirty="0">
                <a:latin typeface="HfW cursive" panose="00000500000000000000" pitchFamily="2" charset="0"/>
              </a:rPr>
              <a:t>lays vital foundations that children build upon as they </a:t>
            </a:r>
            <a:r>
              <a:rPr lang="en-GB" sz="1100" b="1" dirty="0" smtClean="0">
                <a:latin typeface="HfW cursive" panose="00000500000000000000" pitchFamily="2" charset="0"/>
              </a:rPr>
              <a:t>progress </a:t>
            </a:r>
            <a:r>
              <a:rPr lang="en-GB" sz="1100" b="1" dirty="0">
                <a:latin typeface="HfW cursive" panose="00000500000000000000" pitchFamily="2" charset="0"/>
              </a:rPr>
              <a:t>our </a:t>
            </a:r>
            <a:r>
              <a:rPr lang="en-GB" sz="1100" b="1" dirty="0" smtClean="0">
                <a:latin typeface="HfW cursive" panose="00000500000000000000" pitchFamily="2" charset="0"/>
              </a:rPr>
              <a:t>school.</a:t>
            </a:r>
            <a:endParaRPr lang="en-GB" sz="1100" b="1" dirty="0">
              <a:latin typeface="HfW cursive" panose="00000500000000000000" pitchFamily="2" charset="0"/>
            </a:endParaRPr>
          </a:p>
        </p:txBody>
      </p:sp>
      <p:sp>
        <p:nvSpPr>
          <p:cNvPr id="8" name="TextBox 7"/>
          <p:cNvSpPr txBox="1"/>
          <p:nvPr/>
        </p:nvSpPr>
        <p:spPr>
          <a:xfrm>
            <a:off x="563458" y="1869758"/>
            <a:ext cx="6014131" cy="307777"/>
          </a:xfrm>
          <a:prstGeom prst="rect">
            <a:avLst/>
          </a:prstGeom>
          <a:noFill/>
        </p:spPr>
        <p:txBody>
          <a:bodyPr wrap="square" rtlCol="0">
            <a:spAutoFit/>
          </a:bodyPr>
          <a:lstStyle/>
          <a:p>
            <a:r>
              <a:rPr lang="en-GB" sz="1400" u="sng" dirty="0" smtClean="0">
                <a:latin typeface="HfW cursive top loops" panose="00000500000000000000" pitchFamily="2" charset="0"/>
              </a:rPr>
              <a:t>Implementation: how do we achieve our aims?</a:t>
            </a:r>
            <a:endParaRPr lang="en-GB" sz="1400" u="sng" dirty="0">
              <a:latin typeface="HfW cursive top loops" panose="00000500000000000000" pitchFamily="2" charset="0"/>
            </a:endParaRPr>
          </a:p>
        </p:txBody>
      </p:sp>
      <p:pic>
        <p:nvPicPr>
          <p:cNvPr id="10" name="Picture 9" descr="target symbol (817749) | Icons | Design Bundles"/>
          <p:cNvPicPr/>
          <p:nvPr/>
        </p:nvPicPr>
        <p:blipFill rotWithShape="1">
          <a:blip r:embed="rId3" cstate="print">
            <a:extLst>
              <a:ext uri="{28A0092B-C50C-407E-A947-70E740481C1C}">
                <a14:useLocalDpi xmlns:a14="http://schemas.microsoft.com/office/drawing/2010/main" val="0"/>
              </a:ext>
            </a:extLst>
          </a:blip>
          <a:srcRect l="23045" t="11111" r="20987" b="12345"/>
          <a:stretch/>
        </p:blipFill>
        <p:spPr bwMode="auto">
          <a:xfrm>
            <a:off x="7719" y="495279"/>
            <a:ext cx="555739" cy="480671"/>
          </a:xfrm>
          <a:prstGeom prst="rect">
            <a:avLst/>
          </a:prstGeom>
          <a:noFill/>
          <a:ln>
            <a:noFill/>
          </a:ln>
          <a:extLst>
            <a:ext uri="{53640926-AAD7-44D8-BBD7-CCE9431645EC}">
              <a14:shadowObscured xmlns:a14="http://schemas.microsoft.com/office/drawing/2010/main"/>
            </a:ext>
          </a:extLst>
        </p:spPr>
      </p:pic>
      <p:sp>
        <p:nvSpPr>
          <p:cNvPr id="11" name="Rounded Rectangle 10"/>
          <p:cNvSpPr/>
          <p:nvPr/>
        </p:nvSpPr>
        <p:spPr>
          <a:xfrm>
            <a:off x="109932" y="1042945"/>
            <a:ext cx="2191948" cy="773722"/>
          </a:xfrm>
          <a:prstGeom prst="roundRect">
            <a:avLst/>
          </a:prstGeom>
          <a:gradFill flip="none" rotWithShape="1">
            <a:gsLst>
              <a:gs pos="0">
                <a:srgbClr val="A888A8">
                  <a:tint val="66000"/>
                  <a:satMod val="160000"/>
                </a:srgbClr>
              </a:gs>
              <a:gs pos="50000">
                <a:srgbClr val="A888A8">
                  <a:tint val="44500"/>
                  <a:satMod val="160000"/>
                </a:srgbClr>
              </a:gs>
              <a:gs pos="100000">
                <a:srgbClr val="A888A8">
                  <a:tint val="23500"/>
                  <a:satMod val="160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latin typeface="HfW cursive" panose="00000500000000000000" pitchFamily="2" charset="0"/>
              </a:rPr>
              <a:t>Deliver a high-quality, </a:t>
            </a:r>
            <a:r>
              <a:rPr lang="en-GB" sz="900" dirty="0" smtClean="0">
                <a:solidFill>
                  <a:schemeClr val="tx1"/>
                </a:solidFill>
                <a:latin typeface="HfW cursive" panose="00000500000000000000" pitchFamily="2" charset="0"/>
              </a:rPr>
              <a:t>child-centred</a:t>
            </a:r>
            <a:r>
              <a:rPr lang="en-GB" sz="900" dirty="0">
                <a:solidFill>
                  <a:schemeClr val="tx1"/>
                </a:solidFill>
                <a:latin typeface="HfW cursive" panose="00000500000000000000" pitchFamily="2" charset="0"/>
              </a:rPr>
              <a:t>, ’whole child’ </a:t>
            </a:r>
            <a:r>
              <a:rPr lang="en-GB" sz="900" dirty="0" smtClean="0">
                <a:solidFill>
                  <a:schemeClr val="tx1"/>
                </a:solidFill>
                <a:latin typeface="HfW cursive" panose="00000500000000000000" pitchFamily="2" charset="0"/>
              </a:rPr>
              <a:t>approach </a:t>
            </a:r>
            <a:r>
              <a:rPr lang="en-GB" sz="900" dirty="0">
                <a:solidFill>
                  <a:schemeClr val="tx1"/>
                </a:solidFill>
                <a:latin typeface="HfW cursive" panose="00000500000000000000" pitchFamily="2" charset="0"/>
              </a:rPr>
              <a:t>which enables children to achieve their full potential from their unique starting points. </a:t>
            </a:r>
            <a:endParaRPr lang="en-GB" sz="900" b="1" dirty="0">
              <a:solidFill>
                <a:schemeClr val="tx1"/>
              </a:solidFill>
              <a:latin typeface="HfW cursive" panose="00000500000000000000" pitchFamily="2" charset="0"/>
            </a:endParaRPr>
          </a:p>
        </p:txBody>
      </p:sp>
      <p:sp>
        <p:nvSpPr>
          <p:cNvPr id="15" name="Rounded Rectangle 14"/>
          <p:cNvSpPr/>
          <p:nvPr/>
        </p:nvSpPr>
        <p:spPr>
          <a:xfrm>
            <a:off x="2580361" y="925945"/>
            <a:ext cx="2659368" cy="858242"/>
          </a:xfrm>
          <a:prstGeom prst="roundRect">
            <a:avLst/>
          </a:prstGeom>
          <a:gradFill flip="none" rotWithShape="1">
            <a:gsLst>
              <a:gs pos="0">
                <a:srgbClr val="A888A8">
                  <a:tint val="66000"/>
                  <a:satMod val="160000"/>
                </a:srgbClr>
              </a:gs>
              <a:gs pos="50000">
                <a:srgbClr val="A888A8">
                  <a:tint val="44500"/>
                  <a:satMod val="160000"/>
                </a:srgbClr>
              </a:gs>
              <a:gs pos="100000">
                <a:srgbClr val="A888A8">
                  <a:tint val="23500"/>
                  <a:satMod val="160000"/>
                </a:srgbClr>
              </a:gs>
            </a:gsLst>
            <a:path path="circle">
              <a:fillToRect t="100000" r="100000"/>
            </a:path>
            <a:tileRect l="-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latin typeface="HfW cursive" panose="00000500000000000000" pitchFamily="2" charset="0"/>
              </a:rPr>
              <a:t>Provide a safe, nurturing environment in which children can grow in confidence and resilience to become independent life-long learners and well -rounded individuals socially and emotionally. </a:t>
            </a:r>
            <a:endParaRPr lang="en-GB" sz="900" b="1" dirty="0">
              <a:solidFill>
                <a:schemeClr val="tx1"/>
              </a:solidFill>
              <a:latin typeface="HfW cursive" panose="00000500000000000000" pitchFamily="2" charset="0"/>
            </a:endParaRPr>
          </a:p>
        </p:txBody>
      </p:sp>
      <p:sp>
        <p:nvSpPr>
          <p:cNvPr id="16" name="Rounded Rectangle 15"/>
          <p:cNvSpPr/>
          <p:nvPr/>
        </p:nvSpPr>
        <p:spPr>
          <a:xfrm>
            <a:off x="5370124" y="946227"/>
            <a:ext cx="2248340" cy="834666"/>
          </a:xfrm>
          <a:prstGeom prst="roundRect">
            <a:avLst/>
          </a:prstGeom>
          <a:gradFill flip="none" rotWithShape="1">
            <a:gsLst>
              <a:gs pos="0">
                <a:srgbClr val="A888A8">
                  <a:tint val="66000"/>
                  <a:satMod val="160000"/>
                </a:srgbClr>
              </a:gs>
              <a:gs pos="50000">
                <a:srgbClr val="A888A8">
                  <a:tint val="44500"/>
                  <a:satMod val="160000"/>
                </a:srgbClr>
              </a:gs>
              <a:gs pos="100000">
                <a:srgbClr val="A888A8">
                  <a:tint val="23500"/>
                  <a:satMod val="160000"/>
                </a:srgbClr>
              </a:gs>
            </a:gsLst>
            <a:path path="circle">
              <a:fillToRect t="100000" r="100000"/>
            </a:path>
            <a:tileRect l="-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latin typeface="HfW cursive" panose="00000500000000000000" pitchFamily="2" charset="0"/>
              </a:rPr>
              <a:t>Develop and foster strong relationships with children, and respectful partnerships with parents which enable children to develop a sense of community.</a:t>
            </a:r>
            <a:endParaRPr lang="en-GB" sz="900" b="1" dirty="0">
              <a:solidFill>
                <a:schemeClr val="tx1"/>
              </a:solidFill>
              <a:latin typeface="HfW cursive" panose="00000500000000000000" pitchFamily="2" charset="0"/>
            </a:endParaRPr>
          </a:p>
        </p:txBody>
      </p:sp>
      <p:sp>
        <p:nvSpPr>
          <p:cNvPr id="17" name="Rounded Rectangle 16"/>
          <p:cNvSpPr/>
          <p:nvPr/>
        </p:nvSpPr>
        <p:spPr>
          <a:xfrm>
            <a:off x="7693888" y="946227"/>
            <a:ext cx="2282161" cy="820228"/>
          </a:xfrm>
          <a:prstGeom prst="roundRect">
            <a:avLst/>
          </a:prstGeom>
          <a:gradFill flip="none" rotWithShape="1">
            <a:gsLst>
              <a:gs pos="0">
                <a:srgbClr val="A888A8">
                  <a:tint val="66000"/>
                  <a:satMod val="160000"/>
                </a:srgbClr>
              </a:gs>
              <a:gs pos="50000">
                <a:srgbClr val="A888A8">
                  <a:tint val="44500"/>
                  <a:satMod val="160000"/>
                </a:srgbClr>
              </a:gs>
              <a:gs pos="100000">
                <a:srgbClr val="A888A8">
                  <a:tint val="23500"/>
                  <a:satMod val="160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latin typeface="HfW cursive" panose="00000500000000000000" pitchFamily="2" charset="0"/>
              </a:rPr>
              <a:t>Ensure that disadvantaged and SEND children are provided with additional support to enable them to thrive and make good progress</a:t>
            </a:r>
            <a:endParaRPr lang="en-GB" sz="900" b="1" dirty="0">
              <a:solidFill>
                <a:schemeClr val="tx1"/>
              </a:solidFill>
              <a:latin typeface="HfW cursive" panose="00000500000000000000" pitchFamily="2" charset="0"/>
            </a:endParaRPr>
          </a:p>
        </p:txBody>
      </p:sp>
      <p:sp>
        <p:nvSpPr>
          <p:cNvPr id="19" name="Rounded Rectangle 18"/>
          <p:cNvSpPr/>
          <p:nvPr/>
        </p:nvSpPr>
        <p:spPr>
          <a:xfrm>
            <a:off x="10051473" y="925945"/>
            <a:ext cx="2005058" cy="840510"/>
          </a:xfrm>
          <a:prstGeom prst="roundRect">
            <a:avLst/>
          </a:prstGeom>
          <a:gradFill flip="none" rotWithShape="1">
            <a:gsLst>
              <a:gs pos="0">
                <a:srgbClr val="A888A8">
                  <a:tint val="66000"/>
                  <a:satMod val="160000"/>
                </a:srgbClr>
              </a:gs>
              <a:gs pos="50000">
                <a:srgbClr val="A888A8">
                  <a:tint val="44500"/>
                  <a:satMod val="160000"/>
                </a:srgbClr>
              </a:gs>
              <a:gs pos="100000">
                <a:srgbClr val="A888A8">
                  <a:tint val="23500"/>
                  <a:satMod val="160000"/>
                </a:srgb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latin typeface="HfW cursive" panose="00000500000000000000" pitchFamily="2" charset="0"/>
              </a:rPr>
              <a:t>Prepare children for the next stage of their learning and ensure that the majority of children achieve above national average.</a:t>
            </a:r>
            <a:endParaRPr lang="en-GB" sz="900" b="1" dirty="0">
              <a:solidFill>
                <a:schemeClr val="tx1"/>
              </a:solidFill>
              <a:latin typeface="HfW cursive" panose="00000500000000000000" pitchFamily="2" charset="0"/>
            </a:endParaRPr>
          </a:p>
        </p:txBody>
      </p:sp>
      <p:sp>
        <p:nvSpPr>
          <p:cNvPr id="29" name="TextBox 28"/>
          <p:cNvSpPr txBox="1"/>
          <p:nvPr/>
        </p:nvSpPr>
        <p:spPr>
          <a:xfrm>
            <a:off x="450231" y="504801"/>
            <a:ext cx="3140015" cy="307777"/>
          </a:xfrm>
          <a:prstGeom prst="rect">
            <a:avLst/>
          </a:prstGeom>
          <a:noFill/>
        </p:spPr>
        <p:txBody>
          <a:bodyPr wrap="square" rtlCol="0">
            <a:spAutoFit/>
          </a:bodyPr>
          <a:lstStyle/>
          <a:p>
            <a:r>
              <a:rPr lang="en-GB" sz="1400" u="sng" dirty="0" smtClean="0">
                <a:latin typeface="HfW cursive top loops" panose="00000500000000000000" pitchFamily="2" charset="0"/>
              </a:rPr>
              <a:t>Intent: we aim to...</a:t>
            </a:r>
            <a:endParaRPr lang="en-GB" sz="1400" u="sng" dirty="0">
              <a:latin typeface="HfW cursive top loops" panose="00000500000000000000" pitchFamily="2" charset="0"/>
            </a:endParaRPr>
          </a:p>
        </p:txBody>
      </p:sp>
      <p:pic>
        <p:nvPicPr>
          <p:cNvPr id="30" name="Picture 29" descr="Implementation icon Images, Stock Photos &amp; Vectors | Shutterstock"/>
          <p:cNvPicPr/>
          <p:nvPr/>
        </p:nvPicPr>
        <p:blipFill rotWithShape="1">
          <a:blip r:embed="rId4">
            <a:extLst>
              <a:ext uri="{28A0092B-C50C-407E-A947-70E740481C1C}">
                <a14:useLocalDpi xmlns:a14="http://schemas.microsoft.com/office/drawing/2010/main" val="0"/>
              </a:ext>
            </a:extLst>
          </a:blip>
          <a:srcRect l="20847" t="13714" r="19544" b="38857"/>
          <a:stretch/>
        </p:blipFill>
        <p:spPr bwMode="auto">
          <a:xfrm>
            <a:off x="7719" y="1855733"/>
            <a:ext cx="618034" cy="505788"/>
          </a:xfrm>
          <a:prstGeom prst="rect">
            <a:avLst/>
          </a:prstGeom>
          <a:noFill/>
          <a:ln>
            <a:noFill/>
          </a:ln>
          <a:extLst>
            <a:ext uri="{53640926-AAD7-44D8-BBD7-CCE9431645EC}">
              <a14:shadowObscured xmlns:a14="http://schemas.microsoft.com/office/drawing/2010/main"/>
            </a:ext>
          </a:extLst>
        </p:spPr>
      </p:pic>
      <p:sp>
        <p:nvSpPr>
          <p:cNvPr id="14" name="Rounded Rectangle 13"/>
          <p:cNvSpPr/>
          <p:nvPr/>
        </p:nvSpPr>
        <p:spPr>
          <a:xfrm>
            <a:off x="130256" y="2220697"/>
            <a:ext cx="1917976" cy="2816763"/>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smtClean="0">
                <a:solidFill>
                  <a:schemeClr val="tx1"/>
                </a:solidFill>
                <a:latin typeface="HfW cursive" panose="00000500000000000000" pitchFamily="2" charset="0"/>
              </a:rPr>
              <a:t>A Strong Approach</a:t>
            </a:r>
          </a:p>
          <a:p>
            <a:pPr algn="ctr"/>
            <a:r>
              <a:rPr lang="en-GB" sz="900" dirty="0" smtClean="0">
                <a:solidFill>
                  <a:schemeClr val="tx1"/>
                </a:solidFill>
                <a:latin typeface="HfW cursive" panose="00000500000000000000" pitchFamily="2" charset="0"/>
              </a:rPr>
              <a:t>Our </a:t>
            </a:r>
            <a:r>
              <a:rPr lang="en-GB" sz="900" dirty="0">
                <a:solidFill>
                  <a:schemeClr val="tx1"/>
                </a:solidFill>
                <a:latin typeface="HfW cursive" panose="00000500000000000000" pitchFamily="2" charset="0"/>
              </a:rPr>
              <a:t>EYFS curriculum is underpinned by the statutory EYFS Framework and the non-statutory Development Matters </a:t>
            </a:r>
            <a:r>
              <a:rPr lang="en-GB" sz="900" dirty="0" smtClean="0">
                <a:solidFill>
                  <a:schemeClr val="tx1"/>
                </a:solidFill>
                <a:latin typeface="HfW cursive" panose="00000500000000000000" pitchFamily="2" charset="0"/>
              </a:rPr>
              <a:t> and Birth to Five Matters guidance</a:t>
            </a:r>
            <a:r>
              <a:rPr lang="en-GB" sz="900" dirty="0">
                <a:solidFill>
                  <a:schemeClr val="tx1"/>
                </a:solidFill>
                <a:latin typeface="HfW cursive" panose="00000500000000000000" pitchFamily="2" charset="0"/>
              </a:rPr>
              <a:t>. The EYFS curriculum ensures that learning is centred around the four principles of: The Unique Child, Enabling Environments, Positive Relationships and Learning and Development. Learning opportunities provided enable children to cover the seven areas of learning.</a:t>
            </a:r>
          </a:p>
        </p:txBody>
      </p:sp>
      <p:sp>
        <p:nvSpPr>
          <p:cNvPr id="32" name="Rounded Rectangle 31"/>
          <p:cNvSpPr/>
          <p:nvPr/>
        </p:nvSpPr>
        <p:spPr>
          <a:xfrm>
            <a:off x="2134051" y="2123828"/>
            <a:ext cx="3502136" cy="1804724"/>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smtClean="0">
                <a:solidFill>
                  <a:schemeClr val="tx1"/>
                </a:solidFill>
                <a:latin typeface="HfW cursive" panose="00000500000000000000" pitchFamily="2" charset="0"/>
              </a:rPr>
              <a:t>Language Rich Environments</a:t>
            </a:r>
          </a:p>
          <a:p>
            <a:pPr algn="ctr"/>
            <a:r>
              <a:rPr lang="en-GB" sz="900" dirty="0" smtClean="0">
                <a:solidFill>
                  <a:schemeClr val="tx1"/>
                </a:solidFill>
                <a:latin typeface="HfW cursive" panose="00000500000000000000" pitchFamily="2" charset="0"/>
              </a:rPr>
              <a:t>We </a:t>
            </a:r>
            <a:r>
              <a:rPr lang="en-GB" sz="900" dirty="0">
                <a:solidFill>
                  <a:schemeClr val="tx1"/>
                </a:solidFill>
                <a:latin typeface="HfW cursive" panose="00000500000000000000" pitchFamily="2" charset="0"/>
              </a:rPr>
              <a:t>know that language skills are an essential part of developing future success and our EYFS classrooms are language-rich environments in which talk is a part of everyday learning and play. Adults talk to children, and children talk to each other, using new vocabulary </a:t>
            </a:r>
            <a:r>
              <a:rPr lang="en-GB" sz="900" dirty="0" smtClean="0">
                <a:solidFill>
                  <a:schemeClr val="tx1"/>
                </a:solidFill>
                <a:latin typeface="HfW cursive" panose="00000500000000000000" pitchFamily="2" charset="0"/>
              </a:rPr>
              <a:t>learned. </a:t>
            </a:r>
            <a:r>
              <a:rPr lang="en-GB" sz="900" dirty="0">
                <a:solidFill>
                  <a:schemeClr val="tx1"/>
                </a:solidFill>
                <a:latin typeface="HfW cursive" panose="00000500000000000000" pitchFamily="2" charset="0"/>
              </a:rPr>
              <a:t>The daily sharing of stories also allows children to develop their vocabulary and use new words and structures in their imaginative play. Children in Pre School are introduced to Talking Tunes to help develop oracy skills and children in Reception enjoy Helicopter Stories, encouraging and developing the children’s spoken language and imagination. </a:t>
            </a:r>
          </a:p>
        </p:txBody>
      </p:sp>
      <p:sp>
        <p:nvSpPr>
          <p:cNvPr id="36" name="Rounded Rectangle 35"/>
          <p:cNvSpPr/>
          <p:nvPr/>
        </p:nvSpPr>
        <p:spPr>
          <a:xfrm>
            <a:off x="5739616" y="1816667"/>
            <a:ext cx="2629683" cy="2561675"/>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smtClean="0">
                <a:solidFill>
                  <a:schemeClr val="tx1"/>
                </a:solidFill>
                <a:latin typeface="HfW cursive" panose="00000500000000000000" pitchFamily="2" charset="0"/>
              </a:rPr>
              <a:t>Ongoing Assessment</a:t>
            </a:r>
          </a:p>
          <a:p>
            <a:pPr algn="ctr"/>
            <a:r>
              <a:rPr lang="en-GB" sz="900" dirty="0" smtClean="0">
                <a:solidFill>
                  <a:schemeClr val="tx1"/>
                </a:solidFill>
                <a:latin typeface="HfW cursive" panose="00000500000000000000" pitchFamily="2" charset="0"/>
              </a:rPr>
              <a:t>Assessment </a:t>
            </a:r>
            <a:r>
              <a:rPr lang="en-GB" sz="900" dirty="0">
                <a:solidFill>
                  <a:schemeClr val="tx1"/>
                </a:solidFill>
                <a:latin typeface="HfW cursive" panose="00000500000000000000" pitchFamily="2" charset="0"/>
              </a:rPr>
              <a:t>is part of daily practice in EYFS. </a:t>
            </a:r>
            <a:r>
              <a:rPr lang="en-GB" sz="900" dirty="0">
                <a:solidFill>
                  <a:schemeClr val="tx1"/>
                </a:solidFill>
                <a:latin typeface="HfW cursive" panose="00000500000000000000" pitchFamily="2" charset="0"/>
              </a:rPr>
              <a:t>Children in Pre School </a:t>
            </a:r>
            <a:r>
              <a:rPr lang="en-GB" sz="900" dirty="0" smtClean="0">
                <a:solidFill>
                  <a:schemeClr val="tx1"/>
                </a:solidFill>
                <a:latin typeface="HfW cursive" panose="00000500000000000000" pitchFamily="2" charset="0"/>
              </a:rPr>
              <a:t>are assessed on entry and staff have </a:t>
            </a:r>
            <a:r>
              <a:rPr lang="en-GB" sz="900" dirty="0">
                <a:solidFill>
                  <a:schemeClr val="tx1"/>
                </a:solidFill>
                <a:latin typeface="HfW cursive" panose="00000500000000000000" pitchFamily="2" charset="0"/>
              </a:rPr>
              <a:t>regular progress reviews with </a:t>
            </a:r>
            <a:r>
              <a:rPr lang="en-GB" sz="900" dirty="0" smtClean="0">
                <a:solidFill>
                  <a:schemeClr val="tx1"/>
                </a:solidFill>
                <a:latin typeface="HfW cursive" panose="00000500000000000000" pitchFamily="2" charset="0"/>
              </a:rPr>
              <a:t>parents. </a:t>
            </a:r>
            <a:r>
              <a:rPr lang="en-GB" sz="900" dirty="0">
                <a:solidFill>
                  <a:schemeClr val="tx1"/>
                </a:solidFill>
                <a:latin typeface="HfW cursive" panose="00000500000000000000" pitchFamily="2" charset="0"/>
              </a:rPr>
              <a:t>Children </a:t>
            </a:r>
            <a:r>
              <a:rPr lang="en-GB" sz="900" dirty="0" smtClean="0">
                <a:solidFill>
                  <a:schemeClr val="tx1"/>
                </a:solidFill>
                <a:latin typeface="HfW cursive" panose="00000500000000000000" pitchFamily="2" charset="0"/>
              </a:rPr>
              <a:t>in Reception </a:t>
            </a:r>
            <a:r>
              <a:rPr lang="en-GB" sz="900" dirty="0" smtClean="0">
                <a:solidFill>
                  <a:schemeClr val="tx1"/>
                </a:solidFill>
                <a:latin typeface="HfW cursive" panose="00000500000000000000" pitchFamily="2" charset="0"/>
              </a:rPr>
              <a:t>are </a:t>
            </a:r>
            <a:r>
              <a:rPr lang="en-GB" sz="900" dirty="0">
                <a:solidFill>
                  <a:schemeClr val="tx1"/>
                </a:solidFill>
                <a:latin typeface="HfW cursive" panose="00000500000000000000" pitchFamily="2" charset="0"/>
              </a:rPr>
              <a:t>baseline assessed in September and learning is planned in accordance with the needs of the children. </a:t>
            </a:r>
            <a:r>
              <a:rPr lang="en-GB" sz="900" dirty="0" smtClean="0">
                <a:solidFill>
                  <a:schemeClr val="tx1"/>
                </a:solidFill>
                <a:latin typeface="HfW cursive" panose="00000500000000000000" pitchFamily="2" charset="0"/>
              </a:rPr>
              <a:t>Teachers carry </a:t>
            </a:r>
            <a:r>
              <a:rPr lang="en-GB" sz="900" dirty="0">
                <a:solidFill>
                  <a:schemeClr val="tx1"/>
                </a:solidFill>
                <a:latin typeface="HfW cursive" panose="00000500000000000000" pitchFamily="2" charset="0"/>
              </a:rPr>
              <a:t>out ongoing formative assessment through observation and questioning. Teachers regularly carry out phonics checks, and </a:t>
            </a:r>
            <a:r>
              <a:rPr lang="en-GB" sz="900" dirty="0" smtClean="0">
                <a:solidFill>
                  <a:schemeClr val="tx1"/>
                </a:solidFill>
                <a:latin typeface="HfW cursive" panose="00000500000000000000" pitchFamily="2" charset="0"/>
              </a:rPr>
              <a:t>provide support as needed. </a:t>
            </a:r>
            <a:r>
              <a:rPr lang="en-GB" sz="900" dirty="0">
                <a:solidFill>
                  <a:schemeClr val="tx1"/>
                </a:solidFill>
                <a:latin typeface="HfW cursive" panose="00000500000000000000" pitchFamily="2" charset="0"/>
              </a:rPr>
              <a:t>At the end of each term, assessments identify those who have caught up and those who need further support. At the end of the year, children are assessed against the Early Learning Goals.</a:t>
            </a:r>
          </a:p>
        </p:txBody>
      </p:sp>
      <p:sp>
        <p:nvSpPr>
          <p:cNvPr id="38" name="Rounded Rectangle 37"/>
          <p:cNvSpPr/>
          <p:nvPr/>
        </p:nvSpPr>
        <p:spPr>
          <a:xfrm>
            <a:off x="5739616" y="4426814"/>
            <a:ext cx="2693582" cy="1178217"/>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smtClean="0">
                <a:solidFill>
                  <a:schemeClr val="tx1"/>
                </a:solidFill>
                <a:latin typeface="HfW cursive" panose="00000500000000000000" pitchFamily="2" charset="0"/>
              </a:rPr>
              <a:t>Continuous Provision</a:t>
            </a:r>
          </a:p>
          <a:p>
            <a:pPr algn="ctr"/>
            <a:r>
              <a:rPr lang="en-GB" sz="900" dirty="0" smtClean="0">
                <a:solidFill>
                  <a:schemeClr val="tx1"/>
                </a:solidFill>
                <a:latin typeface="HfW cursive" panose="00000500000000000000" pitchFamily="2" charset="0"/>
              </a:rPr>
              <a:t>In Pre School and Reception, classrooms and outdoor areas are set up for continuous provision. We ensure that activities and experiences allow children to display the characteristics of effective learning and teachers make use of both </a:t>
            </a:r>
            <a:r>
              <a:rPr lang="en-GB" sz="900" dirty="0">
                <a:solidFill>
                  <a:schemeClr val="tx1"/>
                </a:solidFill>
                <a:latin typeface="HfW cursive" panose="00000500000000000000" pitchFamily="2" charset="0"/>
              </a:rPr>
              <a:t>indoor and outdoor spaces. </a:t>
            </a:r>
          </a:p>
        </p:txBody>
      </p:sp>
      <p:sp>
        <p:nvSpPr>
          <p:cNvPr id="40" name="Rounded Rectangle 39"/>
          <p:cNvSpPr/>
          <p:nvPr/>
        </p:nvSpPr>
        <p:spPr>
          <a:xfrm>
            <a:off x="8536628" y="4116989"/>
            <a:ext cx="3497879" cy="1535408"/>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smtClean="0">
                <a:solidFill>
                  <a:schemeClr val="tx1"/>
                </a:solidFill>
                <a:latin typeface="HfW cursive" panose="00000500000000000000" pitchFamily="2" charset="0"/>
              </a:rPr>
              <a:t>Transition/Preparing </a:t>
            </a:r>
            <a:r>
              <a:rPr lang="en-GB" sz="900" b="1" dirty="0">
                <a:solidFill>
                  <a:schemeClr val="tx1"/>
                </a:solidFill>
                <a:latin typeface="HfW cursive" panose="00000500000000000000" pitchFamily="2" charset="0"/>
              </a:rPr>
              <a:t>for </a:t>
            </a:r>
            <a:r>
              <a:rPr lang="en-GB" sz="900" b="1" dirty="0" smtClean="0">
                <a:solidFill>
                  <a:schemeClr val="tx1"/>
                </a:solidFill>
                <a:latin typeface="HfW cursive" panose="00000500000000000000" pitchFamily="2" charset="0"/>
              </a:rPr>
              <a:t>KS1</a:t>
            </a:r>
          </a:p>
          <a:p>
            <a:pPr algn="ctr"/>
            <a:r>
              <a:rPr lang="en-GB" sz="900" dirty="0" smtClean="0">
                <a:solidFill>
                  <a:schemeClr val="tx1"/>
                </a:solidFill>
                <a:latin typeface="HfW cursive" panose="00000500000000000000" pitchFamily="2" charset="0"/>
              </a:rPr>
              <a:t>Our </a:t>
            </a:r>
            <a:r>
              <a:rPr lang="en-GB" sz="900" dirty="0">
                <a:solidFill>
                  <a:schemeClr val="tx1"/>
                </a:solidFill>
                <a:latin typeface="HfW cursive" panose="00000500000000000000" pitchFamily="2" charset="0"/>
              </a:rPr>
              <a:t>children are well-prepared for </a:t>
            </a:r>
            <a:r>
              <a:rPr lang="en-GB" sz="900" dirty="0" smtClean="0">
                <a:solidFill>
                  <a:schemeClr val="tx1"/>
                </a:solidFill>
                <a:latin typeface="HfW cursive" panose="00000500000000000000" pitchFamily="2" charset="0"/>
              </a:rPr>
              <a:t>KS1 as we </a:t>
            </a:r>
            <a:r>
              <a:rPr lang="en-GB" sz="900" dirty="0">
                <a:solidFill>
                  <a:schemeClr val="tx1"/>
                </a:solidFill>
                <a:latin typeface="HfW cursive" panose="00000500000000000000" pitchFamily="2" charset="0"/>
              </a:rPr>
              <a:t>have high expectations of all. EYFS lay strong foundations in all areas of learning and children are supported to be emotionally ready for the next stage of learning. In Reception, as the year progresses, children engage in more directed collaborative tasks and they learn to become more independent, focused, active and resilient </a:t>
            </a:r>
            <a:r>
              <a:rPr lang="en-GB" sz="900" dirty="0" smtClean="0">
                <a:solidFill>
                  <a:schemeClr val="tx1"/>
                </a:solidFill>
                <a:latin typeface="HfW cursive" panose="00000500000000000000" pitchFamily="2" charset="0"/>
              </a:rPr>
              <a:t>learners. Reception and Year 1 teachers work together to ensure a smooth transition.</a:t>
            </a:r>
            <a:endParaRPr lang="en-GB" sz="900" dirty="0">
              <a:solidFill>
                <a:schemeClr val="tx1"/>
              </a:solidFill>
              <a:latin typeface="HfW cursive" panose="00000500000000000000" pitchFamily="2" charset="0"/>
            </a:endParaRPr>
          </a:p>
        </p:txBody>
      </p:sp>
      <p:sp>
        <p:nvSpPr>
          <p:cNvPr id="35" name="Rectangle 34"/>
          <p:cNvSpPr/>
          <p:nvPr/>
        </p:nvSpPr>
        <p:spPr>
          <a:xfrm>
            <a:off x="704236" y="5344620"/>
            <a:ext cx="4753224" cy="307777"/>
          </a:xfrm>
          <a:prstGeom prst="rect">
            <a:avLst/>
          </a:prstGeom>
        </p:spPr>
        <p:txBody>
          <a:bodyPr wrap="none">
            <a:spAutoFit/>
          </a:bodyPr>
          <a:lstStyle/>
          <a:p>
            <a:r>
              <a:rPr lang="en-GB" sz="1400" u="sng" dirty="0" smtClean="0">
                <a:latin typeface="HfW cursive top loops" panose="00000500000000000000" pitchFamily="2" charset="0"/>
              </a:rPr>
              <a:t>Impact: how will we know we achieved our aims?</a:t>
            </a:r>
            <a:endParaRPr lang="en-GB" sz="1400" u="sng" dirty="0">
              <a:latin typeface="HfW cursive top loops" panose="00000500000000000000" pitchFamily="2" charset="0"/>
            </a:endParaRPr>
          </a:p>
        </p:txBody>
      </p:sp>
      <p:pic>
        <p:nvPicPr>
          <p:cNvPr id="42" name="Picture 41" descr="Circle okay tick icon - Free Daily Icon Set"/>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4944" y="5046879"/>
            <a:ext cx="545246" cy="488212"/>
          </a:xfrm>
          <a:prstGeom prst="rect">
            <a:avLst/>
          </a:prstGeom>
          <a:noFill/>
          <a:ln>
            <a:noFill/>
          </a:ln>
        </p:spPr>
      </p:pic>
      <p:sp>
        <p:nvSpPr>
          <p:cNvPr id="41" name="Rounded Rectangle 40"/>
          <p:cNvSpPr/>
          <p:nvPr/>
        </p:nvSpPr>
        <p:spPr>
          <a:xfrm>
            <a:off x="2216150" y="5920475"/>
            <a:ext cx="2672594" cy="824995"/>
          </a:xfrm>
          <a:prstGeom prst="roundRect">
            <a:avLst/>
          </a:prstGeom>
          <a:gradFill flip="none" rotWithShape="1">
            <a:gsLst>
              <a:gs pos="0">
                <a:srgbClr val="A888A8">
                  <a:tint val="66000"/>
                  <a:satMod val="160000"/>
                </a:srgbClr>
              </a:gs>
              <a:gs pos="50000">
                <a:srgbClr val="A888A8">
                  <a:tint val="44500"/>
                  <a:satMod val="160000"/>
                </a:srgbClr>
              </a:gs>
              <a:gs pos="100000">
                <a:srgbClr val="A888A8">
                  <a:tint val="23500"/>
                  <a:satMod val="160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latin typeface="HfW cursive" panose="00000500000000000000" pitchFamily="2" charset="0"/>
              </a:rPr>
              <a:t>Children enjoy coming to school and feel happy and safe. They demonstrate high levels of engagement and motivation which supports them to become life-long learners. </a:t>
            </a:r>
            <a:endParaRPr lang="en-GB" sz="900" b="1" dirty="0">
              <a:solidFill>
                <a:schemeClr val="tx1"/>
              </a:solidFill>
              <a:latin typeface="HfW cursive" panose="00000500000000000000" pitchFamily="2" charset="0"/>
            </a:endParaRPr>
          </a:p>
        </p:txBody>
      </p:sp>
      <p:sp>
        <p:nvSpPr>
          <p:cNvPr id="45" name="Rounded Rectangle 44"/>
          <p:cNvSpPr/>
          <p:nvPr/>
        </p:nvSpPr>
        <p:spPr>
          <a:xfrm>
            <a:off x="5096830" y="5927655"/>
            <a:ext cx="2235506" cy="810634"/>
          </a:xfrm>
          <a:prstGeom prst="roundRect">
            <a:avLst/>
          </a:prstGeom>
          <a:gradFill flip="none" rotWithShape="1">
            <a:gsLst>
              <a:gs pos="0">
                <a:srgbClr val="A888A8">
                  <a:tint val="66000"/>
                  <a:satMod val="160000"/>
                </a:srgbClr>
              </a:gs>
              <a:gs pos="50000">
                <a:srgbClr val="A888A8">
                  <a:tint val="44500"/>
                  <a:satMod val="160000"/>
                </a:srgbClr>
              </a:gs>
              <a:gs pos="100000">
                <a:srgbClr val="A888A8">
                  <a:tint val="23500"/>
                  <a:satMod val="160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latin typeface="HfW cursive" panose="00000500000000000000" pitchFamily="2" charset="0"/>
              </a:rPr>
              <a:t>Children will have developed strong, positive relationships with adults in school, and parental engagement in their children’s learning is effective</a:t>
            </a:r>
            <a:endParaRPr lang="en-GB" sz="900" b="1" dirty="0">
              <a:solidFill>
                <a:schemeClr val="tx1"/>
              </a:solidFill>
              <a:latin typeface="HfW cursive" panose="00000500000000000000" pitchFamily="2" charset="0"/>
            </a:endParaRPr>
          </a:p>
        </p:txBody>
      </p:sp>
      <p:sp>
        <p:nvSpPr>
          <p:cNvPr id="46" name="Rounded Rectangle 45"/>
          <p:cNvSpPr/>
          <p:nvPr/>
        </p:nvSpPr>
        <p:spPr>
          <a:xfrm>
            <a:off x="74761" y="5928574"/>
            <a:ext cx="1973471" cy="821062"/>
          </a:xfrm>
          <a:prstGeom prst="roundRect">
            <a:avLst/>
          </a:prstGeom>
          <a:gradFill flip="none" rotWithShape="1">
            <a:gsLst>
              <a:gs pos="0">
                <a:srgbClr val="A888A8">
                  <a:tint val="66000"/>
                  <a:satMod val="160000"/>
                </a:srgbClr>
              </a:gs>
              <a:gs pos="50000">
                <a:srgbClr val="A888A8">
                  <a:tint val="44500"/>
                  <a:satMod val="160000"/>
                </a:srgbClr>
              </a:gs>
              <a:gs pos="100000">
                <a:srgbClr val="A888A8">
                  <a:tint val="23500"/>
                  <a:satMod val="160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latin typeface="HfW cursive" panose="00000500000000000000" pitchFamily="2" charset="0"/>
              </a:rPr>
              <a:t>Children make strong progress from their individual starting points due to the offer of a broad curriculum which meets the needs of every child. </a:t>
            </a:r>
            <a:endParaRPr lang="en-GB" sz="900" b="1" dirty="0">
              <a:solidFill>
                <a:schemeClr val="tx1"/>
              </a:solidFill>
              <a:latin typeface="HfW cursive" panose="00000500000000000000" pitchFamily="2" charset="0"/>
            </a:endParaRPr>
          </a:p>
        </p:txBody>
      </p:sp>
      <p:sp>
        <p:nvSpPr>
          <p:cNvPr id="47" name="Rounded Rectangle 46"/>
          <p:cNvSpPr/>
          <p:nvPr/>
        </p:nvSpPr>
        <p:spPr>
          <a:xfrm>
            <a:off x="7526995" y="5900629"/>
            <a:ext cx="2184345" cy="821059"/>
          </a:xfrm>
          <a:prstGeom prst="roundRect">
            <a:avLst/>
          </a:prstGeom>
          <a:gradFill flip="none" rotWithShape="1">
            <a:gsLst>
              <a:gs pos="0">
                <a:srgbClr val="A888A8">
                  <a:tint val="66000"/>
                  <a:satMod val="160000"/>
                </a:srgbClr>
              </a:gs>
              <a:gs pos="50000">
                <a:srgbClr val="A888A8">
                  <a:tint val="44500"/>
                  <a:satMod val="160000"/>
                </a:srgbClr>
              </a:gs>
              <a:gs pos="100000">
                <a:srgbClr val="A888A8">
                  <a:tint val="23500"/>
                  <a:satMod val="160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latin typeface="HfW cursive" panose="00000500000000000000" pitchFamily="2" charset="0"/>
              </a:rPr>
              <a:t>All children access a balanced and challenging curriculum regardless of backgrounds, needs and abilities and those with SEND make good progress. </a:t>
            </a:r>
            <a:endParaRPr lang="en-GB" sz="900" b="1" dirty="0">
              <a:solidFill>
                <a:schemeClr val="tx1"/>
              </a:solidFill>
              <a:latin typeface="HfW cursive" panose="00000500000000000000" pitchFamily="2" charset="0"/>
            </a:endParaRPr>
          </a:p>
        </p:txBody>
      </p:sp>
      <p:sp>
        <p:nvSpPr>
          <p:cNvPr id="37" name="Rounded Rectangle 36"/>
          <p:cNvSpPr/>
          <p:nvPr/>
        </p:nvSpPr>
        <p:spPr>
          <a:xfrm>
            <a:off x="9896482" y="5891815"/>
            <a:ext cx="2144889" cy="811884"/>
          </a:xfrm>
          <a:prstGeom prst="roundRect">
            <a:avLst/>
          </a:prstGeom>
          <a:gradFill flip="none" rotWithShape="1">
            <a:gsLst>
              <a:gs pos="0">
                <a:srgbClr val="A888A8">
                  <a:tint val="66000"/>
                  <a:satMod val="160000"/>
                </a:srgbClr>
              </a:gs>
              <a:gs pos="50000">
                <a:srgbClr val="A888A8">
                  <a:tint val="44500"/>
                  <a:satMod val="160000"/>
                </a:srgbClr>
              </a:gs>
              <a:gs pos="100000">
                <a:srgbClr val="A888A8">
                  <a:tint val="23500"/>
                  <a:satMod val="160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latin typeface="HfW cursive" panose="00000500000000000000" pitchFamily="2" charset="0"/>
              </a:rPr>
              <a:t>Children demonstrate strong characteristics of effective learning and this is evidenced in both their motivation to learn and their engagement. </a:t>
            </a:r>
            <a:endParaRPr lang="en-GB" sz="900" b="1" dirty="0">
              <a:solidFill>
                <a:schemeClr val="tx1"/>
              </a:solidFill>
              <a:latin typeface="HfW cursive" panose="00000500000000000000" pitchFamily="2" charset="0"/>
            </a:endParaRPr>
          </a:p>
        </p:txBody>
      </p:sp>
      <p:sp>
        <p:nvSpPr>
          <p:cNvPr id="51" name="Rounded Rectangle 50"/>
          <p:cNvSpPr/>
          <p:nvPr/>
        </p:nvSpPr>
        <p:spPr>
          <a:xfrm>
            <a:off x="2092278" y="4015735"/>
            <a:ext cx="3561519" cy="1328886"/>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HfW cursive" panose="00000500000000000000" pitchFamily="2" charset="0"/>
              </a:rPr>
              <a:t>Effective Pedagogy</a:t>
            </a:r>
          </a:p>
          <a:p>
            <a:pPr algn="ctr"/>
            <a:r>
              <a:rPr lang="en-GB" sz="900" dirty="0">
                <a:solidFill>
                  <a:schemeClr val="tx1"/>
                </a:solidFill>
                <a:latin typeface="HfW cursive" panose="00000500000000000000" pitchFamily="2" charset="0"/>
              </a:rPr>
              <a:t>Our EYFS team is well-trained and regularly attend new </a:t>
            </a:r>
            <a:r>
              <a:rPr lang="en-GB" sz="900" dirty="0" smtClean="0">
                <a:solidFill>
                  <a:schemeClr val="tx1"/>
                </a:solidFill>
                <a:latin typeface="HfW cursive" panose="00000500000000000000" pitchFamily="2" charset="0"/>
              </a:rPr>
              <a:t>training opportunities. </a:t>
            </a:r>
            <a:r>
              <a:rPr lang="en-GB" sz="900" dirty="0">
                <a:solidFill>
                  <a:schemeClr val="tx1"/>
                </a:solidFill>
                <a:latin typeface="HfW cursive" panose="00000500000000000000" pitchFamily="2" charset="0"/>
              </a:rPr>
              <a:t>Teachers and support staff use a range of pedagogical approaches to support and enhance children’s learning, including child-initiated play, adult-led activities, </a:t>
            </a:r>
            <a:r>
              <a:rPr lang="en-GB" sz="900" dirty="0" smtClean="0">
                <a:solidFill>
                  <a:schemeClr val="tx1"/>
                </a:solidFill>
                <a:latin typeface="HfW cursive" panose="00000500000000000000" pitchFamily="2" charset="0"/>
              </a:rPr>
              <a:t>‘direct </a:t>
            </a:r>
            <a:r>
              <a:rPr lang="en-GB" sz="900" dirty="0">
                <a:solidFill>
                  <a:schemeClr val="tx1"/>
                </a:solidFill>
                <a:latin typeface="HfW cursive" panose="00000500000000000000" pitchFamily="2" charset="0"/>
              </a:rPr>
              <a:t>instruction (particularly in phonics), scaffolding, and enquiry-lead learning. Adults know when to sensitively interact, and when to take a more active guiding role.</a:t>
            </a:r>
          </a:p>
        </p:txBody>
      </p:sp>
      <p:sp>
        <p:nvSpPr>
          <p:cNvPr id="54" name="Rounded Rectangle 53"/>
          <p:cNvSpPr/>
          <p:nvPr/>
        </p:nvSpPr>
        <p:spPr>
          <a:xfrm>
            <a:off x="8433198" y="1869758"/>
            <a:ext cx="3617692" cy="2145976"/>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HfW cursive" panose="00000500000000000000" pitchFamily="2" charset="0"/>
              </a:rPr>
              <a:t>Characteristics of Effective Learning</a:t>
            </a:r>
          </a:p>
          <a:p>
            <a:pPr algn="ctr"/>
            <a:r>
              <a:rPr lang="en-GB" sz="900" dirty="0">
                <a:solidFill>
                  <a:schemeClr val="tx1"/>
                </a:solidFill>
                <a:latin typeface="HfW cursive" panose="00000500000000000000" pitchFamily="2" charset="0"/>
              </a:rPr>
              <a:t>Engagement - Playing and Exploring, Motivation - Active Learning Thinking - Creating and Thinking Critically are interwoven into our curriculum</a:t>
            </a:r>
            <a:r>
              <a:rPr lang="en-GB" sz="900" dirty="0" smtClean="0">
                <a:solidFill>
                  <a:schemeClr val="tx1"/>
                </a:solidFill>
                <a:latin typeface="HfW cursive" panose="00000500000000000000" pitchFamily="2" charset="0"/>
              </a:rPr>
              <a:t>. The </a:t>
            </a:r>
            <a:r>
              <a:rPr lang="en-GB" sz="900" dirty="0">
                <a:solidFill>
                  <a:schemeClr val="tx1"/>
                </a:solidFill>
                <a:latin typeface="HfW cursive" panose="00000500000000000000" pitchFamily="2" charset="0"/>
              </a:rPr>
              <a:t>learning environments and activities planned are engaging for children, and appeal to their individual interests. Children have the freedom to explore a wide range of activities and are encouraged gently by adults to ’have a go’ at trying new things. Perseverance is fostered by adults encouraging children to keep trying. Open ended or problem-solving tasks allow children to think critically, explore new vocabulary and deepen their understanding. Adults support children in making connections to prior learning to support them in learning new concepts.</a:t>
            </a:r>
          </a:p>
        </p:txBody>
      </p:sp>
      <p:pic>
        <p:nvPicPr>
          <p:cNvPr id="1028" name="Picture 4" descr="https://lh4.googleusercontent.com/lt8vfTkp4gpE5Rkt9yOZPW8m95L-IeV0O9lOgGbc_ayEjjhoHTIYLUAjUsPQsfvMoi8Suw4_QAa0Q_Klli8HVtxG7pSkqjadrZA1BLWvCz1KOHaRtTycYB72Cuh9pYSv4aFYYx_O-nC-MFhGfoSxiw"/>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50316" y="31708"/>
            <a:ext cx="602089" cy="61476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7"/>
          <a:stretch>
            <a:fillRect/>
          </a:stretch>
        </p:blipFill>
        <p:spPr>
          <a:xfrm>
            <a:off x="975201" y="705076"/>
            <a:ext cx="384144" cy="312117"/>
          </a:xfrm>
          <a:prstGeom prst="rect">
            <a:avLst/>
          </a:prstGeom>
        </p:spPr>
      </p:pic>
      <p:pic>
        <p:nvPicPr>
          <p:cNvPr id="3" name="Picture 2"/>
          <p:cNvPicPr>
            <a:picLocks noChangeAspect="1"/>
          </p:cNvPicPr>
          <p:nvPr/>
        </p:nvPicPr>
        <p:blipFill>
          <a:blip r:embed="rId8"/>
          <a:stretch>
            <a:fillRect/>
          </a:stretch>
        </p:blipFill>
        <p:spPr>
          <a:xfrm>
            <a:off x="3263128" y="518843"/>
            <a:ext cx="412873" cy="400548"/>
          </a:xfrm>
          <a:prstGeom prst="rect">
            <a:avLst/>
          </a:prstGeom>
        </p:spPr>
      </p:pic>
      <p:pic>
        <p:nvPicPr>
          <p:cNvPr id="4" name="Picture 3"/>
          <p:cNvPicPr>
            <a:picLocks noChangeAspect="1"/>
          </p:cNvPicPr>
          <p:nvPr/>
        </p:nvPicPr>
        <p:blipFill>
          <a:blip r:embed="rId9"/>
          <a:stretch>
            <a:fillRect/>
          </a:stretch>
        </p:blipFill>
        <p:spPr>
          <a:xfrm>
            <a:off x="5739615" y="533875"/>
            <a:ext cx="329626" cy="297128"/>
          </a:xfrm>
          <a:prstGeom prst="rect">
            <a:avLst/>
          </a:prstGeom>
        </p:spPr>
      </p:pic>
      <p:pic>
        <p:nvPicPr>
          <p:cNvPr id="6" name="Picture 5"/>
          <p:cNvPicPr>
            <a:picLocks noChangeAspect="1"/>
          </p:cNvPicPr>
          <p:nvPr/>
        </p:nvPicPr>
        <p:blipFill>
          <a:blip r:embed="rId10"/>
          <a:stretch>
            <a:fillRect/>
          </a:stretch>
        </p:blipFill>
        <p:spPr>
          <a:xfrm>
            <a:off x="8619167" y="596222"/>
            <a:ext cx="444954" cy="319454"/>
          </a:xfrm>
          <a:prstGeom prst="rect">
            <a:avLst/>
          </a:prstGeom>
        </p:spPr>
      </p:pic>
      <p:pic>
        <p:nvPicPr>
          <p:cNvPr id="9" name="Picture 8"/>
          <p:cNvPicPr>
            <a:picLocks noChangeAspect="1"/>
          </p:cNvPicPr>
          <p:nvPr/>
        </p:nvPicPr>
        <p:blipFill>
          <a:blip r:embed="rId11"/>
          <a:stretch>
            <a:fillRect/>
          </a:stretch>
        </p:blipFill>
        <p:spPr>
          <a:xfrm>
            <a:off x="10691159" y="518772"/>
            <a:ext cx="386496" cy="328810"/>
          </a:xfrm>
          <a:prstGeom prst="rect">
            <a:avLst/>
          </a:prstGeom>
        </p:spPr>
      </p:pic>
      <p:pic>
        <p:nvPicPr>
          <p:cNvPr id="12" name="Picture 11"/>
          <p:cNvPicPr>
            <a:picLocks noChangeAspect="1"/>
          </p:cNvPicPr>
          <p:nvPr/>
        </p:nvPicPr>
        <p:blipFill>
          <a:blip r:embed="rId12"/>
          <a:stretch>
            <a:fillRect/>
          </a:stretch>
        </p:blipFill>
        <p:spPr>
          <a:xfrm>
            <a:off x="10823699" y="5593948"/>
            <a:ext cx="315133" cy="270115"/>
          </a:xfrm>
          <a:prstGeom prst="rect">
            <a:avLst/>
          </a:prstGeom>
        </p:spPr>
      </p:pic>
      <p:pic>
        <p:nvPicPr>
          <p:cNvPr id="44" name="Picture 43"/>
          <p:cNvPicPr>
            <a:picLocks noChangeAspect="1"/>
          </p:cNvPicPr>
          <p:nvPr/>
        </p:nvPicPr>
        <p:blipFill>
          <a:blip r:embed="rId10"/>
          <a:stretch>
            <a:fillRect/>
          </a:stretch>
        </p:blipFill>
        <p:spPr>
          <a:xfrm>
            <a:off x="8433197" y="5574141"/>
            <a:ext cx="444954" cy="319454"/>
          </a:xfrm>
          <a:prstGeom prst="rect">
            <a:avLst/>
          </a:prstGeom>
        </p:spPr>
      </p:pic>
      <p:pic>
        <p:nvPicPr>
          <p:cNvPr id="48" name="Picture 47"/>
          <p:cNvPicPr>
            <a:picLocks noChangeAspect="1"/>
          </p:cNvPicPr>
          <p:nvPr/>
        </p:nvPicPr>
        <p:blipFill>
          <a:blip r:embed="rId9"/>
          <a:stretch>
            <a:fillRect/>
          </a:stretch>
        </p:blipFill>
        <p:spPr>
          <a:xfrm>
            <a:off x="6036999" y="5602653"/>
            <a:ext cx="333205" cy="300354"/>
          </a:xfrm>
          <a:prstGeom prst="rect">
            <a:avLst/>
          </a:prstGeom>
        </p:spPr>
      </p:pic>
      <p:pic>
        <p:nvPicPr>
          <p:cNvPr id="52" name="Picture 51"/>
          <p:cNvPicPr>
            <a:picLocks noChangeAspect="1"/>
          </p:cNvPicPr>
          <p:nvPr/>
        </p:nvPicPr>
        <p:blipFill>
          <a:blip r:embed="rId8"/>
          <a:stretch>
            <a:fillRect/>
          </a:stretch>
        </p:blipFill>
        <p:spPr>
          <a:xfrm>
            <a:off x="3252405" y="5552241"/>
            <a:ext cx="379565" cy="368234"/>
          </a:xfrm>
          <a:prstGeom prst="rect">
            <a:avLst/>
          </a:prstGeom>
        </p:spPr>
      </p:pic>
      <p:pic>
        <p:nvPicPr>
          <p:cNvPr id="53" name="Picture 52"/>
          <p:cNvPicPr>
            <a:picLocks noChangeAspect="1"/>
          </p:cNvPicPr>
          <p:nvPr/>
        </p:nvPicPr>
        <p:blipFill>
          <a:blip r:embed="rId7"/>
          <a:stretch>
            <a:fillRect/>
          </a:stretch>
        </p:blipFill>
        <p:spPr>
          <a:xfrm>
            <a:off x="387567" y="5545378"/>
            <a:ext cx="409824" cy="332982"/>
          </a:xfrm>
          <a:prstGeom prst="rect">
            <a:avLst/>
          </a:prstGeom>
        </p:spPr>
      </p:pic>
    </p:spTree>
    <p:extLst>
      <p:ext uri="{BB962C8B-B14F-4D97-AF65-F5344CB8AC3E}">
        <p14:creationId xmlns:p14="http://schemas.microsoft.com/office/powerpoint/2010/main" val="682427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1482</TotalTime>
  <Words>903</Words>
  <Application>Microsoft Office PowerPoint</Application>
  <PresentationFormat>Widescreen</PresentationFormat>
  <Paragraphs>29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HfW cursive</vt:lpstr>
      <vt:lpstr>HfW cursive top loops</vt:lpstr>
      <vt:lpstr>Office Theme</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Aimee Collett</dc:creator>
  <cp:lastModifiedBy>Sarah Gregory</cp:lastModifiedBy>
  <cp:revision>65</cp:revision>
  <cp:lastPrinted>2023-03-03T13:39:48Z</cp:lastPrinted>
  <dcterms:created xsi:type="dcterms:W3CDTF">2022-04-02T15:05:55Z</dcterms:created>
  <dcterms:modified xsi:type="dcterms:W3CDTF">2023-03-03T14:07:19Z</dcterms:modified>
</cp:coreProperties>
</file>